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303" r:id="rId11"/>
    <p:sldId id="265" r:id="rId12"/>
    <p:sldId id="304" r:id="rId13"/>
    <p:sldId id="266" r:id="rId14"/>
    <p:sldId id="267" r:id="rId15"/>
    <p:sldId id="320" r:id="rId16"/>
    <p:sldId id="268" r:id="rId17"/>
    <p:sldId id="301" r:id="rId18"/>
    <p:sldId id="302" r:id="rId19"/>
    <p:sldId id="305" r:id="rId20"/>
    <p:sldId id="306" r:id="rId21"/>
    <p:sldId id="307" r:id="rId22"/>
    <p:sldId id="308" r:id="rId23"/>
    <p:sldId id="312" r:id="rId24"/>
    <p:sldId id="322" r:id="rId25"/>
    <p:sldId id="321" r:id="rId26"/>
    <p:sldId id="309" r:id="rId27"/>
    <p:sldId id="310" r:id="rId28"/>
    <p:sldId id="311" r:id="rId29"/>
    <p:sldId id="313" r:id="rId30"/>
    <p:sldId id="314" r:id="rId31"/>
    <p:sldId id="315" r:id="rId32"/>
    <p:sldId id="317" r:id="rId33"/>
    <p:sldId id="318" r:id="rId34"/>
    <p:sldId id="319" r:id="rId35"/>
  </p:sldIdLst>
  <p:sldSz cx="9144000" cy="5143500" type="screen16x9"/>
  <p:notesSz cx="6858000" cy="9144000"/>
  <p:embeddedFontLst>
    <p:embeddedFont>
      <p:font typeface="Anaheim" panose="020B0604020202020204" charset="0"/>
      <p:regular r:id="rId37"/>
      <p:bold r:id="rId38"/>
    </p:embeddedFont>
    <p:embeddedFont>
      <p:font typeface="Cairo" panose="020B0604020202020204" charset="-78"/>
      <p:regular r:id="rId39"/>
      <p:bold r:id="rId40"/>
    </p:embeddedFont>
    <p:embeddedFont>
      <p:font typeface="Cambria Math" panose="02040503050406030204" pitchFamily="18" charset="0"/>
      <p:regular r:id="rId41"/>
    </p:embeddedFont>
    <p:embeddedFont>
      <p:font typeface="Nunito Light" pitchFamily="2" charset="0"/>
      <p:regular r:id="rId42"/>
      <p: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Space Grotesk" panose="020B0604020202020204" charset="0"/>
      <p:regular r:id="rId52"/>
      <p:bold r:id="rId53"/>
    </p:embeddedFont>
    <p:embeddedFont>
      <p:font typeface="Space Grotesk Medium"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FA1FA7-8503-44B2-AF85-78E50B4E907C}">
  <a:tblStyle styleId="{ACFA1FA7-8503-44B2-AF85-78E50B4E907C}"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DB8512B-F7DC-4365-A102-754EEF91C8CC}"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2" d="100"/>
          <a:sy n="52" d="100"/>
        </p:scale>
        <p:origin x="1700"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aac99436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aac99436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1aac9943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31aac99436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1aac99436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1aac99436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aa90348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aa903485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1aac99436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31aac994364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a:solidFill>
                  <a:srgbClr val="24116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blip>
          <a:src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9"/>
        <p:cNvGrpSpPr/>
        <p:nvPr/>
      </p:nvGrpSpPr>
      <p:grpSpPr>
        <a:xfrm>
          <a:off x="0" y="0"/>
          <a:ext cx="0" cy="0"/>
          <a:chOff x="0" y="0"/>
          <a:chExt cx="0" cy="0"/>
        </a:xfrm>
      </p:grpSpPr>
      <p:grpSp>
        <p:nvGrpSpPr>
          <p:cNvPr id="190" name="Google Shape;190;p20"/>
          <p:cNvGrpSpPr/>
          <p:nvPr/>
        </p:nvGrpSpPr>
        <p:grpSpPr>
          <a:xfrm rot="756538">
            <a:off x="-714808" y="-2409347"/>
            <a:ext cx="4574157" cy="3479412"/>
            <a:chOff x="1522650" y="1117750"/>
            <a:chExt cx="4574075" cy="3479350"/>
          </a:xfrm>
        </p:grpSpPr>
        <p:sp>
          <p:nvSpPr>
            <p:cNvPr id="191" name="Google Shape;191;p2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 name="Google Shape;193;p20"/>
          <p:cNvGrpSpPr/>
          <p:nvPr/>
        </p:nvGrpSpPr>
        <p:grpSpPr>
          <a:xfrm>
            <a:off x="0" y="0"/>
            <a:ext cx="9144001" cy="5143500"/>
            <a:chOff x="0" y="0"/>
            <a:chExt cx="9144001" cy="5143500"/>
          </a:xfrm>
        </p:grpSpPr>
        <p:pic>
          <p:nvPicPr>
            <p:cNvPr id="194" name="Google Shape;194;p20"/>
            <p:cNvPicPr preferRelativeResize="0"/>
            <p:nvPr/>
          </p:nvPicPr>
          <p:blipFill rotWithShape="1">
            <a:blip r:embed="rId2">
              <a:alphaModFix/>
            </a:blip>
            <a:srcRect/>
            <a:stretch/>
          </p:blipFill>
          <p:spPr>
            <a:xfrm rot="10800000" flipH="1">
              <a:off x="5738810" y="0"/>
              <a:ext cx="3405191" cy="5143500"/>
            </a:xfrm>
            <a:prstGeom prst="rect">
              <a:avLst/>
            </a:prstGeom>
            <a:noFill/>
            <a:ln>
              <a:noFill/>
            </a:ln>
          </p:spPr>
        </p:pic>
        <p:pic>
          <p:nvPicPr>
            <p:cNvPr id="195" name="Google Shape;195;p20"/>
            <p:cNvPicPr preferRelativeResize="0"/>
            <p:nvPr/>
          </p:nvPicPr>
          <p:blipFill rotWithShape="1">
            <a:blip r:embed="rId3">
              <a:alphaModFix/>
            </a:blip>
            <a:srcRect/>
            <a:stretch/>
          </p:blipFill>
          <p:spPr>
            <a:xfrm rot="10800000" flipH="1">
              <a:off x="0" y="0"/>
              <a:ext cx="4727801" cy="2256875"/>
            </a:xfrm>
            <a:prstGeom prst="rect">
              <a:avLst/>
            </a:prstGeom>
            <a:noFill/>
            <a:ln>
              <a:noFill/>
            </a:ln>
          </p:spPr>
        </p:pic>
      </p:grpSp>
      <p:sp>
        <p:nvSpPr>
          <p:cNvPr id="196" name="Google Shape;196;p20"/>
          <p:cNvSpPr txBox="1">
            <a:spLocks noGrp="1"/>
          </p:cNvSpPr>
          <p:nvPr>
            <p:ph type="title"/>
          </p:nvPr>
        </p:nvSpPr>
        <p:spPr>
          <a:xfrm>
            <a:off x="713225" y="1528900"/>
            <a:ext cx="4872900" cy="1964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97" name="Google Shape;197;p20"/>
          <p:cNvSpPr txBox="1">
            <a:spLocks noGrp="1"/>
          </p:cNvSpPr>
          <p:nvPr>
            <p:ph type="subTitle" idx="1"/>
          </p:nvPr>
        </p:nvSpPr>
        <p:spPr>
          <a:xfrm>
            <a:off x="713225" y="3640050"/>
            <a:ext cx="4872900" cy="45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8"/>
        <p:cNvGrpSpPr/>
        <p:nvPr/>
      </p:nvGrpSpPr>
      <p:grpSpPr>
        <a:xfrm>
          <a:off x="0" y="0"/>
          <a:ext cx="0" cy="0"/>
          <a:chOff x="0" y="0"/>
          <a:chExt cx="0" cy="0"/>
        </a:xfrm>
      </p:grpSpPr>
      <p:sp>
        <p:nvSpPr>
          <p:cNvPr id="199" name="Google Shape;199;p21"/>
          <p:cNvSpPr>
            <a:spLocks noGrp="1"/>
          </p:cNvSpPr>
          <p:nvPr>
            <p:ph type="pic" idx="2"/>
          </p:nvPr>
        </p:nvSpPr>
        <p:spPr>
          <a:xfrm>
            <a:off x="0" y="0"/>
            <a:ext cx="9144000" cy="5143500"/>
          </a:xfrm>
          <a:prstGeom prst="rect">
            <a:avLst/>
          </a:prstGeom>
          <a:noFill/>
          <a:ln>
            <a:noFill/>
          </a:ln>
        </p:spPr>
      </p:sp>
      <p:sp>
        <p:nvSpPr>
          <p:cNvPr id="200" name="Google Shape;200;p21"/>
          <p:cNvSpPr txBox="1">
            <a:spLocks noGrp="1"/>
          </p:cNvSpPr>
          <p:nvPr>
            <p:ph type="title"/>
          </p:nvPr>
        </p:nvSpPr>
        <p:spPr>
          <a:xfrm>
            <a:off x="720000" y="4014450"/>
            <a:ext cx="5713200" cy="5727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201" name="Google Shape;201;p21"/>
          <p:cNvGrpSpPr/>
          <p:nvPr/>
        </p:nvGrpSpPr>
        <p:grpSpPr>
          <a:xfrm>
            <a:off x="0" y="4"/>
            <a:ext cx="9144005" cy="5143497"/>
            <a:chOff x="0" y="4"/>
            <a:chExt cx="9144005" cy="5143497"/>
          </a:xfrm>
        </p:grpSpPr>
        <p:pic>
          <p:nvPicPr>
            <p:cNvPr id="202" name="Google Shape;202;p21"/>
            <p:cNvPicPr preferRelativeResize="0"/>
            <p:nvPr/>
          </p:nvPicPr>
          <p:blipFill rotWithShape="1">
            <a:blip r:embed="rId2">
              <a:alphaModFix/>
            </a:blip>
            <a:srcRect/>
            <a:stretch/>
          </p:blipFill>
          <p:spPr>
            <a:xfrm rot="-5400000">
              <a:off x="-564975" y="1487975"/>
              <a:ext cx="4220500" cy="3090550"/>
            </a:xfrm>
            <a:prstGeom prst="rect">
              <a:avLst/>
            </a:prstGeom>
            <a:noFill/>
            <a:ln>
              <a:noFill/>
            </a:ln>
          </p:spPr>
        </p:pic>
        <p:pic>
          <p:nvPicPr>
            <p:cNvPr id="203" name="Google Shape;203;p21"/>
            <p:cNvPicPr preferRelativeResize="0"/>
            <p:nvPr/>
          </p:nvPicPr>
          <p:blipFill rotWithShape="1">
            <a:blip r:embed="rId3">
              <a:alphaModFix/>
            </a:blip>
            <a:srcRect/>
            <a:stretch/>
          </p:blipFill>
          <p:spPr>
            <a:xfrm rot="-5400000">
              <a:off x="6335799" y="-429125"/>
              <a:ext cx="2379077" cy="3237334"/>
            </a:xfrm>
            <a:prstGeom prst="rect">
              <a:avLst/>
            </a:prstGeom>
            <a:noFill/>
            <a:ln>
              <a:noFill/>
            </a:ln>
          </p:spPr>
        </p:pic>
      </p:grpSp>
      <p:grpSp>
        <p:nvGrpSpPr>
          <p:cNvPr id="204" name="Google Shape;204;p21"/>
          <p:cNvGrpSpPr/>
          <p:nvPr/>
        </p:nvGrpSpPr>
        <p:grpSpPr>
          <a:xfrm>
            <a:off x="-896231" y="-2525369"/>
            <a:ext cx="11703669" cy="10221582"/>
            <a:chOff x="-896231" y="-2525369"/>
            <a:chExt cx="11703669" cy="10221582"/>
          </a:xfrm>
        </p:grpSpPr>
        <p:grpSp>
          <p:nvGrpSpPr>
            <p:cNvPr id="205" name="Google Shape;205;p21"/>
            <p:cNvGrpSpPr/>
            <p:nvPr/>
          </p:nvGrpSpPr>
          <p:grpSpPr>
            <a:xfrm rot="-10539848" flipH="1">
              <a:off x="6108563" y="4049075"/>
              <a:ext cx="4573901" cy="3479217"/>
              <a:chOff x="1522650" y="1117750"/>
              <a:chExt cx="4574075" cy="3479350"/>
            </a:xfrm>
          </p:grpSpPr>
          <p:sp>
            <p:nvSpPr>
              <p:cNvPr id="206" name="Google Shape;206;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21"/>
            <p:cNvGrpSpPr/>
            <p:nvPr/>
          </p:nvGrpSpPr>
          <p:grpSpPr>
            <a:xfrm>
              <a:off x="-896231" y="-2525369"/>
              <a:ext cx="4573618" cy="3479002"/>
              <a:chOff x="1522650" y="1117750"/>
              <a:chExt cx="4574075" cy="3479350"/>
            </a:xfrm>
          </p:grpSpPr>
          <p:sp>
            <p:nvSpPr>
              <p:cNvPr id="209" name="Google Shape;209;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2"/>
        <p:cNvGrpSpPr/>
        <p:nvPr/>
      </p:nvGrpSpPr>
      <p:grpSpPr>
        <a:xfrm>
          <a:off x="0" y="0"/>
          <a:ext cx="0" cy="0"/>
          <a:chOff x="0" y="0"/>
          <a:chExt cx="0" cy="0"/>
        </a:xfrm>
      </p:grpSpPr>
      <p:grpSp>
        <p:nvGrpSpPr>
          <p:cNvPr id="213" name="Google Shape;213;p23"/>
          <p:cNvGrpSpPr/>
          <p:nvPr/>
        </p:nvGrpSpPr>
        <p:grpSpPr>
          <a:xfrm>
            <a:off x="0" y="0"/>
            <a:ext cx="9144001" cy="5143500"/>
            <a:chOff x="0" y="0"/>
            <a:chExt cx="9144001" cy="5143500"/>
          </a:xfrm>
        </p:grpSpPr>
        <p:pic>
          <p:nvPicPr>
            <p:cNvPr id="214" name="Google Shape;214;p23"/>
            <p:cNvPicPr preferRelativeResize="0"/>
            <p:nvPr/>
          </p:nvPicPr>
          <p:blipFill rotWithShape="1">
            <a:blip r:embed="rId2">
              <a:alphaModFix/>
            </a:blip>
            <a:srcRect/>
            <a:stretch/>
          </p:blipFill>
          <p:spPr>
            <a:xfrm rot="10800000" flipH="1">
              <a:off x="0" y="0"/>
              <a:ext cx="4727801" cy="2256875"/>
            </a:xfrm>
            <a:prstGeom prst="rect">
              <a:avLst/>
            </a:prstGeom>
            <a:noFill/>
            <a:ln>
              <a:noFill/>
            </a:ln>
          </p:spPr>
        </p:pic>
        <p:pic>
          <p:nvPicPr>
            <p:cNvPr id="215" name="Google Shape;215;p23"/>
            <p:cNvPicPr preferRelativeResize="0"/>
            <p:nvPr/>
          </p:nvPicPr>
          <p:blipFill rotWithShape="1">
            <a:blip r:embed="rId3">
              <a:alphaModFix/>
            </a:blip>
            <a:srcRect/>
            <a:stretch/>
          </p:blipFill>
          <p:spPr>
            <a:xfrm rot="10800000" flipH="1">
              <a:off x="5738810" y="0"/>
              <a:ext cx="3405191" cy="5143500"/>
            </a:xfrm>
            <a:prstGeom prst="rect">
              <a:avLst/>
            </a:prstGeom>
            <a:noFill/>
            <a:ln>
              <a:noFill/>
            </a:ln>
          </p:spPr>
        </p:pic>
      </p:grpSp>
      <p:grpSp>
        <p:nvGrpSpPr>
          <p:cNvPr id="216" name="Google Shape;216;p23"/>
          <p:cNvGrpSpPr/>
          <p:nvPr/>
        </p:nvGrpSpPr>
        <p:grpSpPr>
          <a:xfrm rot="756538">
            <a:off x="-1069833" y="-1842572"/>
            <a:ext cx="4574157" cy="3479412"/>
            <a:chOff x="1522650" y="1117750"/>
            <a:chExt cx="4574075" cy="3479350"/>
          </a:xfrm>
        </p:grpSpPr>
        <p:sp>
          <p:nvSpPr>
            <p:cNvPr id="217" name="Google Shape;217;p2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9"/>
        <p:cNvGrpSpPr/>
        <p:nvPr/>
      </p:nvGrpSpPr>
      <p:grpSpPr>
        <a:xfrm>
          <a:off x="0" y="0"/>
          <a:ext cx="0" cy="0"/>
          <a:chOff x="0" y="0"/>
          <a:chExt cx="0" cy="0"/>
        </a:xfrm>
      </p:grpSpPr>
      <p:grpSp>
        <p:nvGrpSpPr>
          <p:cNvPr id="220" name="Google Shape;220;p24"/>
          <p:cNvGrpSpPr/>
          <p:nvPr/>
        </p:nvGrpSpPr>
        <p:grpSpPr>
          <a:xfrm>
            <a:off x="0" y="0"/>
            <a:ext cx="9144001" cy="5143500"/>
            <a:chOff x="0" y="0"/>
            <a:chExt cx="9144001" cy="5143500"/>
          </a:xfrm>
        </p:grpSpPr>
        <p:pic>
          <p:nvPicPr>
            <p:cNvPr id="221" name="Google Shape;221;p24"/>
            <p:cNvPicPr preferRelativeResize="0"/>
            <p:nvPr/>
          </p:nvPicPr>
          <p:blipFill rotWithShape="1">
            <a:blip r:embed="rId2">
              <a:alphaModFix/>
            </a:blip>
            <a:srcRect/>
            <a:stretch/>
          </p:blipFill>
          <p:spPr>
            <a:xfrm rot="10800000" flipH="1">
              <a:off x="0" y="2052950"/>
              <a:ext cx="4220500" cy="3090550"/>
            </a:xfrm>
            <a:prstGeom prst="rect">
              <a:avLst/>
            </a:prstGeom>
            <a:noFill/>
            <a:ln>
              <a:noFill/>
            </a:ln>
          </p:spPr>
        </p:pic>
        <p:pic>
          <p:nvPicPr>
            <p:cNvPr id="222" name="Google Shape;222;p24"/>
            <p:cNvPicPr preferRelativeResize="0"/>
            <p:nvPr/>
          </p:nvPicPr>
          <p:blipFill rotWithShape="1">
            <a:blip r:embed="rId3">
              <a:alphaModFix/>
            </a:blip>
            <a:srcRect/>
            <a:stretch/>
          </p:blipFill>
          <p:spPr>
            <a:xfrm rot="10800000" flipH="1">
              <a:off x="6764924" y="0"/>
              <a:ext cx="2379077" cy="3237334"/>
            </a:xfrm>
            <a:prstGeom prst="rect">
              <a:avLst/>
            </a:prstGeom>
            <a:noFill/>
            <a:ln>
              <a:noFill/>
            </a:ln>
          </p:spPr>
        </p:pic>
      </p:grpSp>
      <p:grpSp>
        <p:nvGrpSpPr>
          <p:cNvPr id="223" name="Google Shape;223;p24"/>
          <p:cNvGrpSpPr/>
          <p:nvPr/>
        </p:nvGrpSpPr>
        <p:grpSpPr>
          <a:xfrm>
            <a:off x="-1845124" y="-2180828"/>
            <a:ext cx="12652562" cy="9877041"/>
            <a:chOff x="-1845124" y="-2180828"/>
            <a:chExt cx="12652562" cy="9877041"/>
          </a:xfrm>
        </p:grpSpPr>
        <p:grpSp>
          <p:nvGrpSpPr>
            <p:cNvPr id="224" name="Google Shape;224;p24"/>
            <p:cNvGrpSpPr/>
            <p:nvPr/>
          </p:nvGrpSpPr>
          <p:grpSpPr>
            <a:xfrm>
              <a:off x="-1845124" y="-2180828"/>
              <a:ext cx="4574075" cy="3479350"/>
              <a:chOff x="1522650" y="1117750"/>
              <a:chExt cx="4574075" cy="3479350"/>
            </a:xfrm>
          </p:grpSpPr>
          <p:sp>
            <p:nvSpPr>
              <p:cNvPr id="225" name="Google Shape;225;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24"/>
            <p:cNvGrpSpPr/>
            <p:nvPr/>
          </p:nvGrpSpPr>
          <p:grpSpPr>
            <a:xfrm rot="-10539848" flipH="1">
              <a:off x="6108563" y="4049075"/>
              <a:ext cx="4573901" cy="3479217"/>
              <a:chOff x="1522650" y="1117750"/>
              <a:chExt cx="4574075" cy="3479350"/>
            </a:xfrm>
          </p:grpSpPr>
          <p:sp>
            <p:nvSpPr>
              <p:cNvPr id="228" name="Google Shape;228;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 name="Google Shape;14;p3"/>
          <p:cNvSpPr txBox="1">
            <a:spLocks noGrp="1"/>
          </p:cNvSpPr>
          <p:nvPr>
            <p:ph type="title" idx="2"/>
          </p:nvPr>
        </p:nvSpPr>
        <p:spPr>
          <a:xfrm>
            <a:off x="720000" y="1480883"/>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5" name="Google Shape;15;p3"/>
          <p:cNvSpPr txBox="1">
            <a:spLocks noGrp="1"/>
          </p:cNvSpPr>
          <p:nvPr>
            <p:ph type="title" idx="3"/>
          </p:nvPr>
        </p:nvSpPr>
        <p:spPr>
          <a:xfrm>
            <a:off x="720000" y="2990491"/>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 name="Google Shape;16;p3"/>
          <p:cNvSpPr txBox="1">
            <a:spLocks noGrp="1"/>
          </p:cNvSpPr>
          <p:nvPr>
            <p:ph type="title" idx="4"/>
          </p:nvPr>
        </p:nvSpPr>
        <p:spPr>
          <a:xfrm>
            <a:off x="3306000" y="1480883"/>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7" name="Google Shape;17;p3"/>
          <p:cNvSpPr txBox="1">
            <a:spLocks noGrp="1"/>
          </p:cNvSpPr>
          <p:nvPr>
            <p:ph type="title" idx="5"/>
          </p:nvPr>
        </p:nvSpPr>
        <p:spPr>
          <a:xfrm>
            <a:off x="3306000" y="2990491"/>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8" name="Google Shape;18;p3"/>
          <p:cNvSpPr txBox="1">
            <a:spLocks noGrp="1"/>
          </p:cNvSpPr>
          <p:nvPr>
            <p:ph type="title" idx="6"/>
          </p:nvPr>
        </p:nvSpPr>
        <p:spPr>
          <a:xfrm>
            <a:off x="5892000" y="1480883"/>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9" name="Google Shape;19;p3"/>
          <p:cNvSpPr txBox="1">
            <a:spLocks noGrp="1"/>
          </p:cNvSpPr>
          <p:nvPr>
            <p:ph type="title" idx="7"/>
          </p:nvPr>
        </p:nvSpPr>
        <p:spPr>
          <a:xfrm>
            <a:off x="5892000" y="2990491"/>
            <a:ext cx="734700" cy="4476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3"/>
          <p:cNvSpPr txBox="1">
            <a:spLocks noGrp="1"/>
          </p:cNvSpPr>
          <p:nvPr>
            <p:ph type="subTitle" idx="1"/>
          </p:nvPr>
        </p:nvSpPr>
        <p:spPr>
          <a:xfrm>
            <a:off x="720000" y="2026450"/>
            <a:ext cx="2532000" cy="50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 name="Google Shape;21;p3"/>
          <p:cNvSpPr txBox="1">
            <a:spLocks noGrp="1"/>
          </p:cNvSpPr>
          <p:nvPr>
            <p:ph type="subTitle" idx="8"/>
          </p:nvPr>
        </p:nvSpPr>
        <p:spPr>
          <a:xfrm>
            <a:off x="3306000" y="2026450"/>
            <a:ext cx="2532000" cy="50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 name="Google Shape;22;p3"/>
          <p:cNvSpPr txBox="1">
            <a:spLocks noGrp="1"/>
          </p:cNvSpPr>
          <p:nvPr>
            <p:ph type="subTitle" idx="9"/>
          </p:nvPr>
        </p:nvSpPr>
        <p:spPr>
          <a:xfrm>
            <a:off x="5892000" y="2026450"/>
            <a:ext cx="2532000" cy="50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 name="Google Shape;23;p3"/>
          <p:cNvSpPr txBox="1">
            <a:spLocks noGrp="1"/>
          </p:cNvSpPr>
          <p:nvPr>
            <p:ph type="subTitle" idx="13"/>
          </p:nvPr>
        </p:nvSpPr>
        <p:spPr>
          <a:xfrm>
            <a:off x="720000" y="3544900"/>
            <a:ext cx="2532000" cy="49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3"/>
          <p:cNvSpPr txBox="1">
            <a:spLocks noGrp="1"/>
          </p:cNvSpPr>
          <p:nvPr>
            <p:ph type="subTitle" idx="14"/>
          </p:nvPr>
        </p:nvSpPr>
        <p:spPr>
          <a:xfrm>
            <a:off x="3306000" y="3544900"/>
            <a:ext cx="2532000" cy="49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 name="Google Shape;25;p3"/>
          <p:cNvSpPr txBox="1">
            <a:spLocks noGrp="1"/>
          </p:cNvSpPr>
          <p:nvPr>
            <p:ph type="subTitle" idx="15"/>
          </p:nvPr>
        </p:nvSpPr>
        <p:spPr>
          <a:xfrm>
            <a:off x="5892000" y="3544900"/>
            <a:ext cx="2532000" cy="49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 name="Google Shape;26;p3"/>
          <p:cNvGrpSpPr/>
          <p:nvPr/>
        </p:nvGrpSpPr>
        <p:grpSpPr>
          <a:xfrm>
            <a:off x="0" y="4"/>
            <a:ext cx="9144005" cy="5143497"/>
            <a:chOff x="0" y="4"/>
            <a:chExt cx="9144005" cy="5143497"/>
          </a:xfrm>
        </p:grpSpPr>
        <p:pic>
          <p:nvPicPr>
            <p:cNvPr id="27" name="Google Shape;27;p3"/>
            <p:cNvPicPr preferRelativeResize="0"/>
            <p:nvPr/>
          </p:nvPicPr>
          <p:blipFill rotWithShape="1">
            <a:blip r:embed="rId2">
              <a:alphaModFix/>
            </a:blip>
            <a:srcRect/>
            <a:stretch/>
          </p:blipFill>
          <p:spPr>
            <a:xfrm rot="-5400000">
              <a:off x="-564975" y="1487975"/>
              <a:ext cx="4220500" cy="3090550"/>
            </a:xfrm>
            <a:prstGeom prst="rect">
              <a:avLst/>
            </a:prstGeom>
            <a:noFill/>
            <a:ln>
              <a:noFill/>
            </a:ln>
          </p:spPr>
        </p:pic>
        <p:pic>
          <p:nvPicPr>
            <p:cNvPr id="28" name="Google Shape;28;p3"/>
            <p:cNvPicPr preferRelativeResize="0"/>
            <p:nvPr/>
          </p:nvPicPr>
          <p:blipFill rotWithShape="1">
            <a:blip r:embed="rId3">
              <a:alphaModFix/>
            </a:blip>
            <a:srcRect/>
            <a:stretch/>
          </p:blipFill>
          <p:spPr>
            <a:xfrm rot="-5400000">
              <a:off x="6335799" y="-429125"/>
              <a:ext cx="2379077" cy="3237334"/>
            </a:xfrm>
            <a:prstGeom prst="rect">
              <a:avLst/>
            </a:prstGeom>
            <a:noFill/>
            <a:ln>
              <a:noFill/>
            </a:ln>
          </p:spPr>
        </p:pic>
      </p:grpSp>
      <p:grpSp>
        <p:nvGrpSpPr>
          <p:cNvPr id="29" name="Google Shape;29;p3"/>
          <p:cNvGrpSpPr/>
          <p:nvPr/>
        </p:nvGrpSpPr>
        <p:grpSpPr>
          <a:xfrm rot="-10539848" flipH="1">
            <a:off x="6108563" y="4049075"/>
            <a:ext cx="4573901" cy="3479217"/>
            <a:chOff x="1522650" y="1117750"/>
            <a:chExt cx="4574075" cy="3479350"/>
          </a:xfrm>
        </p:grpSpPr>
        <p:sp>
          <p:nvSpPr>
            <p:cNvPr id="30" name="Google Shape;30;p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4047175" y="2388500"/>
            <a:ext cx="4383600" cy="162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 name="Google Shape;34;p4"/>
          <p:cNvSpPr txBox="1">
            <a:spLocks noGrp="1"/>
          </p:cNvSpPr>
          <p:nvPr>
            <p:ph type="title" idx="2"/>
          </p:nvPr>
        </p:nvSpPr>
        <p:spPr>
          <a:xfrm>
            <a:off x="4047175" y="1438750"/>
            <a:ext cx="1230300" cy="881400"/>
          </a:xfrm>
          <a:prstGeom prst="rect">
            <a:avLst/>
          </a:prstGeom>
          <a:solidFill>
            <a:schemeClr val="dk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pic>
        <p:nvPicPr>
          <p:cNvPr id="35" name="Google Shape;35;p4"/>
          <p:cNvPicPr preferRelativeResize="0"/>
          <p:nvPr/>
        </p:nvPicPr>
        <p:blipFill rotWithShape="1">
          <a:blip r:embed="rId2">
            <a:alphaModFix/>
          </a:blip>
          <a:srcRect/>
          <a:stretch/>
        </p:blipFill>
        <p:spPr>
          <a:xfrm flipH="1">
            <a:off x="4416200" y="2886625"/>
            <a:ext cx="4727801" cy="2256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 name="Google Shape;38;p5"/>
          <p:cNvSpPr txBox="1">
            <a:spLocks noGrp="1"/>
          </p:cNvSpPr>
          <p:nvPr>
            <p:ph type="subTitle" idx="1"/>
          </p:nvPr>
        </p:nvSpPr>
        <p:spPr>
          <a:xfrm>
            <a:off x="4911639" y="2679824"/>
            <a:ext cx="2424300" cy="15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808050" y="2679824"/>
            <a:ext cx="2424300" cy="15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808050" y="2244217"/>
            <a:ext cx="2424300" cy="44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1" name="Google Shape;41;p5"/>
          <p:cNvSpPr txBox="1">
            <a:spLocks noGrp="1"/>
          </p:cNvSpPr>
          <p:nvPr>
            <p:ph type="subTitle" idx="4"/>
          </p:nvPr>
        </p:nvSpPr>
        <p:spPr>
          <a:xfrm>
            <a:off x="4911639" y="2244217"/>
            <a:ext cx="2424300" cy="44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2" name="Google Shape;42;p5"/>
          <p:cNvGrpSpPr/>
          <p:nvPr/>
        </p:nvGrpSpPr>
        <p:grpSpPr>
          <a:xfrm>
            <a:off x="0" y="4"/>
            <a:ext cx="9144005" cy="5143497"/>
            <a:chOff x="0" y="4"/>
            <a:chExt cx="9144005" cy="5143497"/>
          </a:xfrm>
        </p:grpSpPr>
        <p:pic>
          <p:nvPicPr>
            <p:cNvPr id="43" name="Google Shape;43;p5"/>
            <p:cNvPicPr preferRelativeResize="0"/>
            <p:nvPr/>
          </p:nvPicPr>
          <p:blipFill rotWithShape="1">
            <a:blip r:embed="rId2">
              <a:alphaModFix/>
            </a:blip>
            <a:srcRect/>
            <a:stretch/>
          </p:blipFill>
          <p:spPr>
            <a:xfrm rot="-5400000">
              <a:off x="-564975" y="1487975"/>
              <a:ext cx="4220500" cy="3090550"/>
            </a:xfrm>
            <a:prstGeom prst="rect">
              <a:avLst/>
            </a:prstGeom>
            <a:noFill/>
            <a:ln>
              <a:noFill/>
            </a:ln>
          </p:spPr>
        </p:pic>
        <p:pic>
          <p:nvPicPr>
            <p:cNvPr id="44" name="Google Shape;44;p5"/>
            <p:cNvPicPr preferRelativeResize="0"/>
            <p:nvPr/>
          </p:nvPicPr>
          <p:blipFill rotWithShape="1">
            <a:blip r:embed="rId3">
              <a:alphaModFix/>
            </a:blip>
            <a:srcRect/>
            <a:stretch/>
          </p:blipFill>
          <p:spPr>
            <a:xfrm rot="-5400000">
              <a:off x="6335799" y="-429125"/>
              <a:ext cx="2379077" cy="3237334"/>
            </a:xfrm>
            <a:prstGeom prst="rect">
              <a:avLst/>
            </a:prstGeom>
            <a:noFill/>
            <a:ln>
              <a:noFill/>
            </a:ln>
          </p:spPr>
        </p:pic>
      </p:grpSp>
      <p:grpSp>
        <p:nvGrpSpPr>
          <p:cNvPr id="45" name="Google Shape;45;p5"/>
          <p:cNvGrpSpPr/>
          <p:nvPr/>
        </p:nvGrpSpPr>
        <p:grpSpPr>
          <a:xfrm rot="-10539848" flipH="1">
            <a:off x="6108563" y="4049075"/>
            <a:ext cx="4573901" cy="3479217"/>
            <a:chOff x="1522650" y="1117750"/>
            <a:chExt cx="4574075" cy="3479350"/>
          </a:xfrm>
        </p:grpSpPr>
        <p:sp>
          <p:nvSpPr>
            <p:cNvPr id="46" name="Google Shape;46;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11975" y="829350"/>
            <a:ext cx="3993300" cy="98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0" name="Google Shape;50;p6"/>
          <p:cNvSpPr txBox="1">
            <a:spLocks noGrp="1"/>
          </p:cNvSpPr>
          <p:nvPr>
            <p:ph type="subTitle" idx="1"/>
          </p:nvPr>
        </p:nvSpPr>
        <p:spPr>
          <a:xfrm>
            <a:off x="811975" y="1878550"/>
            <a:ext cx="3993300" cy="229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a:endParaRPr/>
          </a:p>
        </p:txBody>
      </p:sp>
      <p:sp>
        <p:nvSpPr>
          <p:cNvPr id="51" name="Google Shape;51;p6"/>
          <p:cNvSpPr>
            <a:spLocks noGrp="1"/>
          </p:cNvSpPr>
          <p:nvPr>
            <p:ph type="pic" idx="2"/>
          </p:nvPr>
        </p:nvSpPr>
        <p:spPr>
          <a:xfrm>
            <a:off x="5088475" y="770400"/>
            <a:ext cx="3081600" cy="3602700"/>
          </a:xfrm>
          <a:prstGeom prst="roundRect">
            <a:avLst>
              <a:gd name="adj" fmla="val 16667"/>
            </a:avLst>
          </a:prstGeom>
          <a:noFill/>
          <a:ln>
            <a:noFill/>
          </a:ln>
        </p:spPr>
      </p:sp>
      <p:grpSp>
        <p:nvGrpSpPr>
          <p:cNvPr id="52" name="Google Shape;52;p6"/>
          <p:cNvGrpSpPr/>
          <p:nvPr/>
        </p:nvGrpSpPr>
        <p:grpSpPr>
          <a:xfrm>
            <a:off x="0" y="0"/>
            <a:ext cx="9144001" cy="5143500"/>
            <a:chOff x="0" y="0"/>
            <a:chExt cx="9144001" cy="5143500"/>
          </a:xfrm>
        </p:grpSpPr>
        <p:pic>
          <p:nvPicPr>
            <p:cNvPr id="53" name="Google Shape;53;p6"/>
            <p:cNvPicPr preferRelativeResize="0"/>
            <p:nvPr/>
          </p:nvPicPr>
          <p:blipFill rotWithShape="1">
            <a:blip r:embed="rId2">
              <a:alphaModFix/>
            </a:blip>
            <a:srcRect/>
            <a:stretch/>
          </p:blipFill>
          <p:spPr>
            <a:xfrm rot="10800000" flipH="1">
              <a:off x="0" y="2052950"/>
              <a:ext cx="4220500" cy="3090550"/>
            </a:xfrm>
            <a:prstGeom prst="rect">
              <a:avLst/>
            </a:prstGeom>
            <a:noFill/>
            <a:ln>
              <a:noFill/>
            </a:ln>
          </p:spPr>
        </p:pic>
        <p:pic>
          <p:nvPicPr>
            <p:cNvPr id="54" name="Google Shape;54;p6"/>
            <p:cNvPicPr preferRelativeResize="0"/>
            <p:nvPr/>
          </p:nvPicPr>
          <p:blipFill rotWithShape="1">
            <a:blip r:embed="rId3">
              <a:alphaModFix/>
            </a:blip>
            <a:srcRect/>
            <a:stretch/>
          </p:blipFill>
          <p:spPr>
            <a:xfrm rot="10800000" flipH="1">
              <a:off x="6764924" y="0"/>
              <a:ext cx="2379077" cy="3237334"/>
            </a:xfrm>
            <a:prstGeom prst="rect">
              <a:avLst/>
            </a:prstGeom>
            <a:noFill/>
            <a:ln>
              <a:noFill/>
            </a:ln>
          </p:spPr>
        </p:pic>
      </p:grpSp>
      <p:grpSp>
        <p:nvGrpSpPr>
          <p:cNvPr id="55" name="Google Shape;55;p6"/>
          <p:cNvGrpSpPr/>
          <p:nvPr/>
        </p:nvGrpSpPr>
        <p:grpSpPr>
          <a:xfrm rot="10800000">
            <a:off x="6704226" y="3811697"/>
            <a:ext cx="4574075" cy="3479350"/>
            <a:chOff x="1522650" y="1117750"/>
            <a:chExt cx="4574075" cy="3479350"/>
          </a:xfrm>
        </p:grpSpPr>
        <p:sp>
          <p:nvSpPr>
            <p:cNvPr id="56" name="Google Shape;56;p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8"/>
        <p:cNvGrpSpPr/>
        <p:nvPr/>
      </p:nvGrpSpPr>
      <p:grpSpPr>
        <a:xfrm>
          <a:off x="0" y="0"/>
          <a:ext cx="0" cy="0"/>
          <a:chOff x="0" y="0"/>
          <a:chExt cx="0" cy="0"/>
        </a:xfrm>
      </p:grpSpPr>
      <p:grpSp>
        <p:nvGrpSpPr>
          <p:cNvPr id="59" name="Google Shape;59;p7"/>
          <p:cNvGrpSpPr/>
          <p:nvPr/>
        </p:nvGrpSpPr>
        <p:grpSpPr>
          <a:xfrm>
            <a:off x="0" y="0"/>
            <a:ext cx="9144001" cy="5143500"/>
            <a:chOff x="0" y="0"/>
            <a:chExt cx="9144001" cy="5143500"/>
          </a:xfrm>
        </p:grpSpPr>
        <p:pic>
          <p:nvPicPr>
            <p:cNvPr id="60" name="Google Shape;60;p7"/>
            <p:cNvPicPr preferRelativeResize="0"/>
            <p:nvPr/>
          </p:nvPicPr>
          <p:blipFill rotWithShape="1">
            <a:blip r:embed="rId2">
              <a:alphaModFix/>
            </a:blip>
            <a:srcRect/>
            <a:stretch/>
          </p:blipFill>
          <p:spPr>
            <a:xfrm rot="10800000" flipH="1">
              <a:off x="0" y="2052950"/>
              <a:ext cx="4220500" cy="3090550"/>
            </a:xfrm>
            <a:prstGeom prst="rect">
              <a:avLst/>
            </a:prstGeom>
            <a:noFill/>
            <a:ln>
              <a:noFill/>
            </a:ln>
          </p:spPr>
        </p:pic>
        <p:pic>
          <p:nvPicPr>
            <p:cNvPr id="61" name="Google Shape;61;p7"/>
            <p:cNvPicPr preferRelativeResize="0"/>
            <p:nvPr/>
          </p:nvPicPr>
          <p:blipFill rotWithShape="1">
            <a:blip r:embed="rId3">
              <a:alphaModFix/>
            </a:blip>
            <a:srcRect/>
            <a:stretch/>
          </p:blipFill>
          <p:spPr>
            <a:xfrm rot="10800000" flipH="1">
              <a:off x="6764924" y="0"/>
              <a:ext cx="2379077" cy="3237334"/>
            </a:xfrm>
            <a:prstGeom prst="rect">
              <a:avLst/>
            </a:prstGeom>
            <a:noFill/>
            <a:ln>
              <a:noFill/>
            </a:ln>
          </p:spPr>
        </p:pic>
      </p:grpSp>
      <p:grpSp>
        <p:nvGrpSpPr>
          <p:cNvPr id="62" name="Google Shape;62;p7"/>
          <p:cNvGrpSpPr/>
          <p:nvPr/>
        </p:nvGrpSpPr>
        <p:grpSpPr>
          <a:xfrm rot="10800000">
            <a:off x="6704226" y="3811697"/>
            <a:ext cx="4574075" cy="3479350"/>
            <a:chOff x="1522650" y="1117750"/>
            <a:chExt cx="4574075" cy="3479350"/>
          </a:xfrm>
        </p:grpSpPr>
        <p:sp>
          <p:nvSpPr>
            <p:cNvPr id="63" name="Google Shape;63;p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6" name="Google Shape;66;p7"/>
          <p:cNvSpPr txBox="1">
            <a:spLocks noGrp="1"/>
          </p:cNvSpPr>
          <p:nvPr>
            <p:ph type="subTitle" idx="1"/>
          </p:nvPr>
        </p:nvSpPr>
        <p:spPr>
          <a:xfrm>
            <a:off x="865525" y="2741725"/>
            <a:ext cx="2189400" cy="186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 name="Google Shape;67;p7"/>
          <p:cNvSpPr txBox="1">
            <a:spLocks noGrp="1"/>
          </p:cNvSpPr>
          <p:nvPr>
            <p:ph type="subTitle" idx="2"/>
          </p:nvPr>
        </p:nvSpPr>
        <p:spPr>
          <a:xfrm>
            <a:off x="3433873" y="2741725"/>
            <a:ext cx="2189400" cy="186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8" name="Google Shape;68;p7"/>
          <p:cNvSpPr txBox="1">
            <a:spLocks noGrp="1"/>
          </p:cNvSpPr>
          <p:nvPr>
            <p:ph type="subTitle" idx="3"/>
          </p:nvPr>
        </p:nvSpPr>
        <p:spPr>
          <a:xfrm>
            <a:off x="6002228" y="2741725"/>
            <a:ext cx="2189400" cy="186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9" name="Google Shape;69;p7"/>
          <p:cNvSpPr txBox="1">
            <a:spLocks noGrp="1"/>
          </p:cNvSpPr>
          <p:nvPr>
            <p:ph type="subTitle" idx="4"/>
          </p:nvPr>
        </p:nvSpPr>
        <p:spPr>
          <a:xfrm>
            <a:off x="865525" y="2046500"/>
            <a:ext cx="2189400" cy="708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0" name="Google Shape;70;p7"/>
          <p:cNvSpPr txBox="1">
            <a:spLocks noGrp="1"/>
          </p:cNvSpPr>
          <p:nvPr>
            <p:ph type="subTitle" idx="5"/>
          </p:nvPr>
        </p:nvSpPr>
        <p:spPr>
          <a:xfrm>
            <a:off x="3433878" y="2046500"/>
            <a:ext cx="2189400" cy="708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 name="Google Shape;71;p7"/>
          <p:cNvSpPr txBox="1">
            <a:spLocks noGrp="1"/>
          </p:cNvSpPr>
          <p:nvPr>
            <p:ph type="subTitle" idx="6"/>
          </p:nvPr>
        </p:nvSpPr>
        <p:spPr>
          <a:xfrm>
            <a:off x="6002231" y="2046500"/>
            <a:ext cx="2189400" cy="708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63"/>
        <p:cNvGrpSpPr/>
        <p:nvPr/>
      </p:nvGrpSpPr>
      <p:grpSpPr>
        <a:xfrm>
          <a:off x="0" y="0"/>
          <a:ext cx="0" cy="0"/>
          <a:chOff x="0" y="0"/>
          <a:chExt cx="0" cy="0"/>
        </a:xfrm>
      </p:grpSpPr>
      <p:grpSp>
        <p:nvGrpSpPr>
          <p:cNvPr id="164" name="Google Shape;164;p17"/>
          <p:cNvGrpSpPr/>
          <p:nvPr/>
        </p:nvGrpSpPr>
        <p:grpSpPr>
          <a:xfrm>
            <a:off x="0" y="4"/>
            <a:ext cx="9144005" cy="5143497"/>
            <a:chOff x="0" y="4"/>
            <a:chExt cx="9144005" cy="5143497"/>
          </a:xfrm>
        </p:grpSpPr>
        <p:pic>
          <p:nvPicPr>
            <p:cNvPr id="165" name="Google Shape;165;p17"/>
            <p:cNvPicPr preferRelativeResize="0"/>
            <p:nvPr/>
          </p:nvPicPr>
          <p:blipFill rotWithShape="1">
            <a:blip r:embed="rId2">
              <a:alphaModFix/>
            </a:blip>
            <a:srcRect/>
            <a:stretch/>
          </p:blipFill>
          <p:spPr>
            <a:xfrm rot="-5400000">
              <a:off x="-564975" y="1487975"/>
              <a:ext cx="4220500" cy="3090550"/>
            </a:xfrm>
            <a:prstGeom prst="rect">
              <a:avLst/>
            </a:prstGeom>
            <a:noFill/>
            <a:ln>
              <a:noFill/>
            </a:ln>
          </p:spPr>
        </p:pic>
        <p:pic>
          <p:nvPicPr>
            <p:cNvPr id="166" name="Google Shape;166;p17"/>
            <p:cNvPicPr preferRelativeResize="0"/>
            <p:nvPr/>
          </p:nvPicPr>
          <p:blipFill rotWithShape="1">
            <a:blip r:embed="rId3">
              <a:alphaModFix/>
            </a:blip>
            <a:srcRect/>
            <a:stretch/>
          </p:blipFill>
          <p:spPr>
            <a:xfrm rot="-5400000">
              <a:off x="6335799" y="-429125"/>
              <a:ext cx="2379077" cy="3237334"/>
            </a:xfrm>
            <a:prstGeom prst="rect">
              <a:avLst/>
            </a:prstGeom>
            <a:noFill/>
            <a:ln>
              <a:noFill/>
            </a:ln>
          </p:spPr>
        </p:pic>
      </p:grpSp>
      <p:grpSp>
        <p:nvGrpSpPr>
          <p:cNvPr id="167" name="Google Shape;167;p17"/>
          <p:cNvGrpSpPr/>
          <p:nvPr/>
        </p:nvGrpSpPr>
        <p:grpSpPr>
          <a:xfrm rot="-10539848" flipH="1">
            <a:off x="6108563" y="4049075"/>
            <a:ext cx="4573901" cy="3479217"/>
            <a:chOff x="1522650" y="1117750"/>
            <a:chExt cx="4574075" cy="3479350"/>
          </a:xfrm>
        </p:grpSpPr>
        <p:sp>
          <p:nvSpPr>
            <p:cNvPr id="168" name="Google Shape;168;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1" name="Google Shape;171;p17"/>
          <p:cNvSpPr txBox="1">
            <a:spLocks noGrp="1"/>
          </p:cNvSpPr>
          <p:nvPr>
            <p:ph type="subTitle" idx="1"/>
          </p:nvPr>
        </p:nvSpPr>
        <p:spPr>
          <a:xfrm>
            <a:off x="719975" y="1164450"/>
            <a:ext cx="3748800" cy="118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3">
    <p:spTree>
      <p:nvGrpSpPr>
        <p:cNvPr id="1" name="Shape 172"/>
        <p:cNvGrpSpPr/>
        <p:nvPr/>
      </p:nvGrpSpPr>
      <p:grpSpPr>
        <a:xfrm>
          <a:off x="0" y="0"/>
          <a:ext cx="0" cy="0"/>
          <a:chOff x="0" y="0"/>
          <a:chExt cx="0" cy="0"/>
        </a:xfrm>
      </p:grpSpPr>
      <p:grpSp>
        <p:nvGrpSpPr>
          <p:cNvPr id="173" name="Google Shape;173;p18"/>
          <p:cNvGrpSpPr/>
          <p:nvPr/>
        </p:nvGrpSpPr>
        <p:grpSpPr>
          <a:xfrm>
            <a:off x="0" y="0"/>
            <a:ext cx="9144001" cy="5143500"/>
            <a:chOff x="0" y="0"/>
            <a:chExt cx="9144001" cy="5143500"/>
          </a:xfrm>
        </p:grpSpPr>
        <p:pic>
          <p:nvPicPr>
            <p:cNvPr id="174" name="Google Shape;174;p18"/>
            <p:cNvPicPr preferRelativeResize="0"/>
            <p:nvPr/>
          </p:nvPicPr>
          <p:blipFill rotWithShape="1">
            <a:blip r:embed="rId2">
              <a:alphaModFix/>
            </a:blip>
            <a:srcRect/>
            <a:stretch/>
          </p:blipFill>
          <p:spPr>
            <a:xfrm rot="10800000" flipH="1">
              <a:off x="0" y="2052950"/>
              <a:ext cx="4220500" cy="3090550"/>
            </a:xfrm>
            <a:prstGeom prst="rect">
              <a:avLst/>
            </a:prstGeom>
            <a:noFill/>
            <a:ln>
              <a:noFill/>
            </a:ln>
          </p:spPr>
        </p:pic>
        <p:pic>
          <p:nvPicPr>
            <p:cNvPr id="175" name="Google Shape;175;p18"/>
            <p:cNvPicPr preferRelativeResize="0"/>
            <p:nvPr/>
          </p:nvPicPr>
          <p:blipFill rotWithShape="1">
            <a:blip r:embed="rId3">
              <a:alphaModFix/>
            </a:blip>
            <a:srcRect/>
            <a:stretch/>
          </p:blipFill>
          <p:spPr>
            <a:xfrm rot="10800000" flipH="1">
              <a:off x="6764924" y="0"/>
              <a:ext cx="2379077" cy="3237334"/>
            </a:xfrm>
            <a:prstGeom prst="rect">
              <a:avLst/>
            </a:prstGeom>
            <a:noFill/>
            <a:ln>
              <a:noFill/>
            </a:ln>
          </p:spPr>
        </p:pic>
      </p:grpSp>
      <p:grpSp>
        <p:nvGrpSpPr>
          <p:cNvPr id="176" name="Google Shape;176;p18"/>
          <p:cNvGrpSpPr/>
          <p:nvPr/>
        </p:nvGrpSpPr>
        <p:grpSpPr>
          <a:xfrm rot="10800000">
            <a:off x="6704226" y="3811697"/>
            <a:ext cx="4574075" cy="3479350"/>
            <a:chOff x="1522650" y="1117750"/>
            <a:chExt cx="4574075" cy="3479350"/>
          </a:xfrm>
        </p:grpSpPr>
        <p:sp>
          <p:nvSpPr>
            <p:cNvPr id="177" name="Google Shape;177;p1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18"/>
          <p:cNvSpPr txBox="1">
            <a:spLocks noGrp="1"/>
          </p:cNvSpPr>
          <p:nvPr>
            <p:ph type="subTitle" idx="1"/>
          </p:nvPr>
        </p:nvSpPr>
        <p:spPr>
          <a:xfrm>
            <a:off x="719975" y="1393800"/>
            <a:ext cx="5015400" cy="220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
        <p:nvSpPr>
          <p:cNvPr id="180" name="Google Shape;180;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1"/>
        <p:cNvGrpSpPr/>
        <p:nvPr/>
      </p:nvGrpSpPr>
      <p:grpSpPr>
        <a:xfrm>
          <a:off x="0" y="0"/>
          <a:ext cx="0" cy="0"/>
          <a:chOff x="0" y="0"/>
          <a:chExt cx="0" cy="0"/>
        </a:xfrm>
      </p:grpSpPr>
      <p:grpSp>
        <p:nvGrpSpPr>
          <p:cNvPr id="182" name="Google Shape;182;p19"/>
          <p:cNvGrpSpPr/>
          <p:nvPr/>
        </p:nvGrpSpPr>
        <p:grpSpPr>
          <a:xfrm>
            <a:off x="10" y="0"/>
            <a:ext cx="9143991" cy="5143500"/>
            <a:chOff x="10" y="0"/>
            <a:chExt cx="9143991" cy="5143500"/>
          </a:xfrm>
        </p:grpSpPr>
        <p:pic>
          <p:nvPicPr>
            <p:cNvPr id="183" name="Google Shape;183;p19"/>
            <p:cNvPicPr preferRelativeResize="0"/>
            <p:nvPr/>
          </p:nvPicPr>
          <p:blipFill rotWithShape="1">
            <a:blip r:embed="rId2">
              <a:alphaModFix/>
            </a:blip>
            <a:srcRect/>
            <a:stretch/>
          </p:blipFill>
          <p:spPr>
            <a:xfrm flipH="1">
              <a:off x="10" y="0"/>
              <a:ext cx="3405191" cy="5143500"/>
            </a:xfrm>
            <a:prstGeom prst="rect">
              <a:avLst/>
            </a:prstGeom>
            <a:noFill/>
            <a:ln>
              <a:noFill/>
            </a:ln>
          </p:spPr>
        </p:pic>
        <p:pic>
          <p:nvPicPr>
            <p:cNvPr id="184" name="Google Shape;184;p19"/>
            <p:cNvPicPr preferRelativeResize="0"/>
            <p:nvPr/>
          </p:nvPicPr>
          <p:blipFill rotWithShape="1">
            <a:blip r:embed="rId3">
              <a:alphaModFix/>
            </a:blip>
            <a:srcRect/>
            <a:stretch/>
          </p:blipFill>
          <p:spPr>
            <a:xfrm flipH="1">
              <a:off x="4416200" y="2886625"/>
              <a:ext cx="4727801" cy="2256875"/>
            </a:xfrm>
            <a:prstGeom prst="rect">
              <a:avLst/>
            </a:prstGeom>
            <a:noFill/>
            <a:ln>
              <a:noFill/>
            </a:ln>
          </p:spPr>
        </p:pic>
      </p:grpSp>
      <p:grpSp>
        <p:nvGrpSpPr>
          <p:cNvPr id="185" name="Google Shape;185;p19"/>
          <p:cNvGrpSpPr/>
          <p:nvPr/>
        </p:nvGrpSpPr>
        <p:grpSpPr>
          <a:xfrm rot="756538">
            <a:off x="5159567" y="-1927047"/>
            <a:ext cx="4574157" cy="3479412"/>
            <a:chOff x="1522650" y="1117750"/>
            <a:chExt cx="4574075" cy="3479350"/>
          </a:xfrm>
        </p:grpSpPr>
        <p:sp>
          <p:nvSpPr>
            <p:cNvPr id="186" name="Google Shape;186;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19"/>
          <p:cNvSpPr txBox="1">
            <a:spLocks noGrp="1"/>
          </p:cNvSpPr>
          <p:nvPr>
            <p:ph type="title"/>
          </p:nvPr>
        </p:nvSpPr>
        <p:spPr>
          <a:xfrm>
            <a:off x="3830000" y="1716400"/>
            <a:ext cx="4508100" cy="25293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1pPr>
            <a:lvl2pPr marL="914400" marR="0" lvl="1"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2pPr>
            <a:lvl3pPr marL="1371600" marR="0" lvl="2"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3pPr>
            <a:lvl4pPr marL="1828800" marR="0" lvl="3"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4pPr>
            <a:lvl5pPr marL="2286000" marR="0" lvl="4"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5pPr>
            <a:lvl6pPr marL="2743200" marR="0" lvl="5"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6pPr>
            <a:lvl7pPr marL="3200400" marR="0" lvl="6"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7pPr>
            <a:lvl8pPr marL="3657600" marR="0" lvl="7"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8pPr>
            <a:lvl9pPr marL="4114800" marR="0" lvl="8"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3" r:id="rId7"/>
    <p:sldLayoutId id="2147483664" r:id="rId8"/>
    <p:sldLayoutId id="2147483665" r:id="rId9"/>
    <p:sldLayoutId id="2147483666" r:id="rId10"/>
    <p:sldLayoutId id="2147483667"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28"/>
          <p:cNvGrpSpPr/>
          <p:nvPr/>
        </p:nvGrpSpPr>
        <p:grpSpPr>
          <a:xfrm rot="756538">
            <a:off x="-943408" y="-1494947"/>
            <a:ext cx="4574157" cy="3479412"/>
            <a:chOff x="1522650" y="1117750"/>
            <a:chExt cx="4574075" cy="3479350"/>
          </a:xfrm>
        </p:grpSpPr>
        <p:sp>
          <p:nvSpPr>
            <p:cNvPr id="241" name="Google Shape;241;p2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28"/>
          <p:cNvPicPr preferRelativeResize="0"/>
          <p:nvPr/>
        </p:nvPicPr>
        <p:blipFill rotWithShape="1">
          <a:blip r:embed="rId3">
            <a:alphaModFix/>
          </a:blip>
          <a:srcRect/>
          <a:stretch/>
        </p:blipFill>
        <p:spPr>
          <a:xfrm rot="10800000" flipH="1">
            <a:off x="6184835" y="0"/>
            <a:ext cx="3405191" cy="5143500"/>
          </a:xfrm>
          <a:prstGeom prst="rect">
            <a:avLst/>
          </a:prstGeom>
          <a:noFill/>
          <a:ln>
            <a:noFill/>
          </a:ln>
        </p:spPr>
      </p:pic>
      <p:sp>
        <p:nvSpPr>
          <p:cNvPr id="245" name="Google Shape;245;p28"/>
          <p:cNvSpPr txBox="1">
            <a:spLocks noGrp="1"/>
          </p:cNvSpPr>
          <p:nvPr>
            <p:ph type="subTitle" idx="1"/>
          </p:nvPr>
        </p:nvSpPr>
        <p:spPr>
          <a:xfrm>
            <a:off x="669903" y="4149627"/>
            <a:ext cx="3690600" cy="505564"/>
          </a:xfrm>
          <a:prstGeom prst="rect">
            <a:avLst/>
          </a:prstGeom>
          <a:solidFill>
            <a:schemeClr val="dk2"/>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Prepared by :  Kejsi Bushi,  Genti Haveri</a:t>
            </a:r>
            <a:endParaRPr/>
          </a:p>
        </p:txBody>
      </p:sp>
      <p:pic>
        <p:nvPicPr>
          <p:cNvPr id="246" name="Google Shape;246;p28"/>
          <p:cNvPicPr preferRelativeResize="0"/>
          <p:nvPr/>
        </p:nvPicPr>
        <p:blipFill rotWithShape="1">
          <a:blip r:embed="rId4">
            <a:alphaModFix/>
          </a:blip>
          <a:srcRect/>
          <a:stretch/>
        </p:blipFill>
        <p:spPr>
          <a:xfrm>
            <a:off x="1007390" y="206338"/>
            <a:ext cx="1525831" cy="1298652"/>
          </a:xfrm>
          <a:prstGeom prst="rect">
            <a:avLst/>
          </a:prstGeom>
          <a:noFill/>
          <a:ln>
            <a:noFill/>
          </a:ln>
        </p:spPr>
      </p:pic>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50A9FCFF-55B9-4CEC-9B43-66CC6A65C0FA}"/>
                  </a:ext>
                </a:extLst>
              </p:cNvPr>
              <p:cNvSpPr>
                <a:spLocks noGrp="1"/>
              </p:cNvSpPr>
              <p:nvPr>
                <p:ph type="ctrTitle"/>
              </p:nvPr>
            </p:nvSpPr>
            <p:spPr>
              <a:xfrm>
                <a:off x="713225" y="2205375"/>
                <a:ext cx="6431494" cy="161400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𝐵𝐴𝑆𝐸𝑆</m:t>
                        </m:r>
                      </m:e>
                      <m:sub>
                        <m:r>
                          <a:rPr lang="en-US" b="0" i="1" smtClean="0">
                            <a:latin typeface="Cambria Math" panose="02040503050406030204" pitchFamily="18" charset="0"/>
                          </a:rPr>
                          <m:t>𝐴𝐼</m:t>
                        </m:r>
                        <m:r>
                          <a:rPr lang="en-US" b="0" i="1" smtClean="0">
                            <a:latin typeface="Cambria Math" panose="02040503050406030204" pitchFamily="18" charset="0"/>
                          </a:rPr>
                          <m:t>&amp;</m:t>
                        </m:r>
                        <m:r>
                          <a:rPr lang="en-US" b="0" i="1" smtClean="0">
                            <a:latin typeface="Cambria Math" panose="02040503050406030204" pitchFamily="18" charset="0"/>
                          </a:rPr>
                          <m:t>𝐶𝑌𝐵𝐸𝑅𝑆𝐸𝐶𝑈𝑅𝐼𝑇𝑌</m:t>
                        </m:r>
                      </m:sub>
                    </m:sSub>
                  </m:oMath>
                </a14:m>
                <a:r>
                  <a:rPr lang="en-US" dirty="0"/>
                  <a:t> </a:t>
                </a:r>
              </a:p>
            </p:txBody>
          </p:sp>
        </mc:Choice>
        <mc:Fallback>
          <p:sp>
            <p:nvSpPr>
              <p:cNvPr id="3" name="Title 2">
                <a:extLst>
                  <a:ext uri="{FF2B5EF4-FFF2-40B4-BE49-F238E27FC236}">
                    <a16:creationId xmlns:a16="http://schemas.microsoft.com/office/drawing/2014/main" id="{50A9FCFF-55B9-4CEC-9B43-66CC6A65C0FA}"/>
                  </a:ext>
                </a:extLst>
              </p:cNvPr>
              <p:cNvSpPr>
                <a:spLocks noGrp="1" noRot="1" noChangeAspect="1" noMove="1" noResize="1" noEditPoints="1" noAdjustHandles="1" noChangeArrowheads="1" noChangeShapeType="1" noTextEdit="1"/>
              </p:cNvSpPr>
              <p:nvPr>
                <p:ph type="ctrTitle"/>
              </p:nvPr>
            </p:nvSpPr>
            <p:spPr>
              <a:xfrm>
                <a:off x="713225" y="2205375"/>
                <a:ext cx="6431494" cy="1614000"/>
              </a:xfrm>
              <a:blipFill>
                <a:blip r:embed="rId5"/>
                <a:stretch>
                  <a:fillRect/>
                </a:stretch>
              </a:blipFill>
            </p:spPr>
            <p:txBody>
              <a:bodyPr/>
              <a:lstStyle/>
              <a:p>
                <a:r>
                  <a:rPr lang="en-US">
                    <a:noFill/>
                  </a:rPr>
                  <a:t> </a:t>
                </a:r>
              </a:p>
            </p:txBody>
          </p:sp>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FAD9-DD94-4834-823A-3FCE37D42CC5}"/>
              </a:ext>
            </a:extLst>
          </p:cNvPr>
          <p:cNvSpPr>
            <a:spLocks noGrp="1"/>
          </p:cNvSpPr>
          <p:nvPr>
            <p:ph type="title"/>
          </p:nvPr>
        </p:nvSpPr>
        <p:spPr/>
        <p:txBody>
          <a:bodyPr/>
          <a:lstStyle/>
          <a:p>
            <a:r>
              <a:rPr lang="en-US" dirty="0"/>
              <a:t>BASES APPROACH</a:t>
            </a:r>
          </a:p>
        </p:txBody>
      </p:sp>
      <p:sp>
        <p:nvSpPr>
          <p:cNvPr id="3" name="Title 2">
            <a:extLst>
              <a:ext uri="{FF2B5EF4-FFF2-40B4-BE49-F238E27FC236}">
                <a16:creationId xmlns:a16="http://schemas.microsoft.com/office/drawing/2014/main" id="{18EEE0F3-1EAA-4E37-8CDB-A9CB98D4546F}"/>
              </a:ext>
            </a:extLst>
          </p:cNvPr>
          <p:cNvSpPr>
            <a:spLocks noGrp="1"/>
          </p:cNvSpPr>
          <p:nvPr>
            <p:ph type="title" idx="2"/>
          </p:nvPr>
        </p:nvSpPr>
        <p:spPr/>
        <p:txBody>
          <a:bodyPr/>
          <a:lstStyle/>
          <a:p>
            <a:r>
              <a:rPr lang="en-US" dirty="0"/>
              <a:t>2</a:t>
            </a:r>
          </a:p>
        </p:txBody>
      </p:sp>
    </p:spTree>
    <p:extLst>
      <p:ext uri="{BB962C8B-B14F-4D97-AF65-F5344CB8AC3E}">
        <p14:creationId xmlns:p14="http://schemas.microsoft.com/office/powerpoint/2010/main" val="1419866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txBox="1">
            <a:spLocks noGrp="1"/>
          </p:cNvSpPr>
          <p:nvPr>
            <p:ph type="title"/>
          </p:nvPr>
        </p:nvSpPr>
        <p:spPr>
          <a:xfrm>
            <a:off x="811974" y="753150"/>
            <a:ext cx="6972600" cy="989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b="1"/>
              <a:t>BASES APPROACH</a:t>
            </a:r>
            <a:endParaRPr b="1"/>
          </a:p>
        </p:txBody>
      </p:sp>
      <p:sp>
        <p:nvSpPr>
          <p:cNvPr id="332" name="Google Shape;332;p37"/>
          <p:cNvSpPr txBox="1">
            <a:spLocks noGrp="1"/>
          </p:cNvSpPr>
          <p:nvPr>
            <p:ph type="subTitle" idx="1"/>
          </p:nvPr>
        </p:nvSpPr>
        <p:spPr>
          <a:xfrm>
            <a:off x="811974" y="1742850"/>
            <a:ext cx="3993300" cy="27813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 dirty="0"/>
              <a:t>What BASES stands for?</a:t>
            </a:r>
            <a:endParaRPr dirty="0"/>
          </a:p>
          <a:p>
            <a:pPr marL="152400" lvl="0" indent="0" algn="l" rtl="0">
              <a:lnSpc>
                <a:spcPct val="100000"/>
              </a:lnSpc>
              <a:spcBef>
                <a:spcPts val="0"/>
              </a:spcBef>
              <a:spcAft>
                <a:spcPts val="0"/>
              </a:spcAft>
              <a:buSzPts val="1200"/>
              <a:buNone/>
            </a:pPr>
            <a:endParaRPr dirty="0"/>
          </a:p>
          <a:p>
            <a:pPr marL="152400" lvl="0" indent="0" algn="l" rtl="0">
              <a:lnSpc>
                <a:spcPct val="100000"/>
              </a:lnSpc>
              <a:spcBef>
                <a:spcPts val="0"/>
              </a:spcBef>
              <a:spcAft>
                <a:spcPts val="0"/>
              </a:spcAft>
              <a:buSzPts val="1200"/>
              <a:buNone/>
            </a:pPr>
            <a:r>
              <a:rPr lang="en" dirty="0"/>
              <a:t>Blackbox Attacks via Surrogate Ensemble Search</a:t>
            </a:r>
            <a:endParaRPr dirty="0"/>
          </a:p>
          <a:p>
            <a:pPr marL="152400" lvl="0" indent="0" algn="l" rtl="0">
              <a:lnSpc>
                <a:spcPct val="100000"/>
              </a:lnSpc>
              <a:spcBef>
                <a:spcPts val="0"/>
              </a:spcBef>
              <a:spcAft>
                <a:spcPts val="0"/>
              </a:spcAft>
              <a:buSzPts val="1200"/>
              <a:buNone/>
            </a:pPr>
            <a:endParaRPr dirty="0"/>
          </a:p>
          <a:p>
            <a:pPr marL="152400" lvl="0" indent="0" algn="l" rtl="0">
              <a:lnSpc>
                <a:spcPct val="100000"/>
              </a:lnSpc>
              <a:spcBef>
                <a:spcPts val="0"/>
              </a:spcBef>
              <a:spcAft>
                <a:spcPts val="0"/>
              </a:spcAft>
              <a:buSzPts val="1200"/>
              <a:buNone/>
            </a:pPr>
            <a:r>
              <a:rPr lang="en" dirty="0"/>
              <a:t>What is the key idea ?</a:t>
            </a:r>
            <a:endParaRPr dirty="0"/>
          </a:p>
          <a:p>
            <a:pPr marL="152400" lvl="0" indent="0" algn="l" rtl="0">
              <a:lnSpc>
                <a:spcPct val="100000"/>
              </a:lnSpc>
              <a:spcBef>
                <a:spcPts val="0"/>
              </a:spcBef>
              <a:spcAft>
                <a:spcPts val="0"/>
              </a:spcAft>
              <a:buSzPts val="1200"/>
              <a:buNone/>
            </a:pPr>
            <a:r>
              <a:rPr lang="en" dirty="0"/>
              <a:t>Use a mix of multiple models (surrogate models) and adjust their contributions (weights) based on feedback from the target model.</a:t>
            </a:r>
            <a:endParaRPr dirty="0"/>
          </a:p>
          <a:p>
            <a:pPr marL="152400" lvl="0" indent="0" algn="l" rtl="0">
              <a:lnSpc>
                <a:spcPct val="100000"/>
              </a:lnSpc>
              <a:spcBef>
                <a:spcPts val="0"/>
              </a:spcBef>
              <a:spcAft>
                <a:spcPts val="0"/>
              </a:spcAft>
              <a:buSzPts val="1200"/>
              <a:buNone/>
            </a:pPr>
            <a:endParaRPr dirty="0"/>
          </a:p>
          <a:p>
            <a:pPr marL="152400" lvl="0" indent="0" algn="l" rtl="0">
              <a:lnSpc>
                <a:spcPct val="100000"/>
              </a:lnSpc>
              <a:spcBef>
                <a:spcPts val="0"/>
              </a:spcBef>
              <a:spcAft>
                <a:spcPts val="0"/>
              </a:spcAft>
              <a:buSzPts val="1200"/>
              <a:buNone/>
            </a:pPr>
            <a:r>
              <a:rPr lang="en" dirty="0"/>
              <a:t>Why we use it?</a:t>
            </a:r>
            <a:endParaRPr dirty="0"/>
          </a:p>
          <a:p>
            <a:pPr marL="323850" lvl="0" indent="-171450" algn="l" rtl="0">
              <a:lnSpc>
                <a:spcPct val="100000"/>
              </a:lnSpc>
              <a:spcBef>
                <a:spcPts val="0"/>
              </a:spcBef>
              <a:spcAft>
                <a:spcPts val="0"/>
              </a:spcAft>
              <a:buSzPts val="1200"/>
              <a:buFont typeface="Arial"/>
              <a:buChar char="•"/>
            </a:pPr>
            <a:r>
              <a:rPr lang="en" dirty="0"/>
              <a:t>high successful rate (by adapting perturbation to victim model) </a:t>
            </a:r>
            <a:endParaRPr dirty="0"/>
          </a:p>
          <a:p>
            <a:pPr marL="323850" lvl="0" indent="-171450" algn="l" rtl="0">
              <a:lnSpc>
                <a:spcPct val="100000"/>
              </a:lnSpc>
              <a:spcBef>
                <a:spcPts val="0"/>
              </a:spcBef>
              <a:spcAft>
                <a:spcPts val="0"/>
              </a:spcAft>
              <a:buSzPts val="1200"/>
              <a:buFont typeface="Arial"/>
              <a:buChar char="•"/>
            </a:pPr>
            <a:r>
              <a:rPr lang="en" dirty="0"/>
              <a:t>Extremely small query counts (search space is low-dimensional) </a:t>
            </a:r>
          </a:p>
          <a:p>
            <a:pPr marL="323850" lvl="0" indent="-171450" algn="l" rtl="0">
              <a:lnSpc>
                <a:spcPct val="100000"/>
              </a:lnSpc>
              <a:spcBef>
                <a:spcPts val="0"/>
              </a:spcBef>
              <a:spcAft>
                <a:spcPts val="0"/>
              </a:spcAft>
              <a:buSzPts val="1200"/>
              <a:buFont typeface="Arial"/>
              <a:buChar char="•"/>
            </a:pPr>
            <a:endParaRPr lang="en" dirty="0"/>
          </a:p>
          <a:p>
            <a:pPr marL="323850" lvl="0" indent="-171450" algn="l" rtl="0">
              <a:lnSpc>
                <a:spcPct val="100000"/>
              </a:lnSpc>
              <a:spcBef>
                <a:spcPts val="0"/>
              </a:spcBef>
              <a:spcAft>
                <a:spcPts val="0"/>
              </a:spcAft>
              <a:buSzPts val="1200"/>
              <a:buFont typeface="Arial"/>
              <a:buChar char="•"/>
            </a:pPr>
            <a:r>
              <a:rPr lang="en" b="1" dirty="0"/>
              <a:t>3 QUERIES PER IMAGE !!!</a:t>
            </a:r>
          </a:p>
          <a:p>
            <a:pPr marL="323850" lvl="0" indent="-171450" algn="l" rtl="0">
              <a:lnSpc>
                <a:spcPct val="100000"/>
              </a:lnSpc>
              <a:spcBef>
                <a:spcPts val="0"/>
              </a:spcBef>
              <a:spcAft>
                <a:spcPts val="0"/>
              </a:spcAft>
              <a:buSzPts val="1200"/>
              <a:buFont typeface="Arial"/>
              <a:buChar char="•"/>
            </a:pPr>
            <a:endParaRPr dirty="0"/>
          </a:p>
          <a:p>
            <a:pPr marL="457200" lvl="0" indent="0" algn="l" rtl="0">
              <a:lnSpc>
                <a:spcPct val="100000"/>
              </a:lnSpc>
              <a:spcBef>
                <a:spcPts val="0"/>
              </a:spcBef>
              <a:spcAft>
                <a:spcPts val="0"/>
              </a:spcAft>
              <a:buNone/>
            </a:pPr>
            <a:endParaRPr dirty="0"/>
          </a:p>
        </p:txBody>
      </p:sp>
      <p:pic>
        <p:nvPicPr>
          <p:cNvPr id="333" name="Google Shape;333;p37"/>
          <p:cNvPicPr preferRelativeResize="0"/>
          <p:nvPr/>
        </p:nvPicPr>
        <p:blipFill>
          <a:blip r:embed="rId3">
            <a:alphaModFix/>
          </a:blip>
          <a:stretch>
            <a:fillRect/>
          </a:stretch>
        </p:blipFill>
        <p:spPr>
          <a:xfrm>
            <a:off x="5652691" y="1331650"/>
            <a:ext cx="2196474" cy="3019650"/>
          </a:xfrm>
          <a:prstGeom prst="rect">
            <a:avLst/>
          </a:prstGeom>
          <a:noFill/>
          <a:ln w="3810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2">
                                            <p:txEl>
                                              <p:pRg st="2" end="2"/>
                                            </p:txEl>
                                          </p:spTgt>
                                        </p:tgtEl>
                                        <p:attrNameLst>
                                          <p:attrName>style.visibility</p:attrName>
                                        </p:attrNameLst>
                                      </p:cBhvr>
                                      <p:to>
                                        <p:strVal val="visible"/>
                                      </p:to>
                                    </p:set>
                                    <p:animEffect transition="in" filter="fade">
                                      <p:cBhvr>
                                        <p:cTn id="10" dur="1000"/>
                                        <p:tgtEl>
                                          <p:spTgt spid="33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2">
                                            <p:txEl>
                                              <p:pRg st="4" end="4"/>
                                            </p:txEl>
                                          </p:spTgt>
                                        </p:tgtEl>
                                        <p:attrNameLst>
                                          <p:attrName>style.visibility</p:attrName>
                                        </p:attrNameLst>
                                      </p:cBhvr>
                                      <p:to>
                                        <p:strVal val="visible"/>
                                      </p:to>
                                    </p:set>
                                    <p:animEffect transition="in" filter="fade">
                                      <p:cBhvr>
                                        <p:cTn id="13" dur="1000"/>
                                        <p:tgtEl>
                                          <p:spTgt spid="33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2">
                                            <p:txEl>
                                              <p:pRg st="5" end="5"/>
                                            </p:txEl>
                                          </p:spTgt>
                                        </p:tgtEl>
                                        <p:attrNameLst>
                                          <p:attrName>style.visibility</p:attrName>
                                        </p:attrNameLst>
                                      </p:cBhvr>
                                      <p:to>
                                        <p:strVal val="visible"/>
                                      </p:to>
                                    </p:set>
                                    <p:animEffect transition="in" filter="fade">
                                      <p:cBhvr>
                                        <p:cTn id="16" dur="1000"/>
                                        <p:tgtEl>
                                          <p:spTgt spid="33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32">
                                            <p:txEl>
                                              <p:pRg st="7" end="7"/>
                                            </p:txEl>
                                          </p:spTgt>
                                        </p:tgtEl>
                                        <p:attrNameLst>
                                          <p:attrName>style.visibility</p:attrName>
                                        </p:attrNameLst>
                                      </p:cBhvr>
                                      <p:to>
                                        <p:strVal val="visible"/>
                                      </p:to>
                                    </p:set>
                                    <p:animEffect transition="in" filter="fade">
                                      <p:cBhvr>
                                        <p:cTn id="19" dur="1000"/>
                                        <p:tgtEl>
                                          <p:spTgt spid="332">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32">
                                            <p:txEl>
                                              <p:pRg st="8" end="8"/>
                                            </p:txEl>
                                          </p:spTgt>
                                        </p:tgtEl>
                                        <p:attrNameLst>
                                          <p:attrName>style.visibility</p:attrName>
                                        </p:attrNameLst>
                                      </p:cBhvr>
                                      <p:to>
                                        <p:strVal val="visible"/>
                                      </p:to>
                                    </p:set>
                                    <p:animEffect transition="in" filter="fade">
                                      <p:cBhvr>
                                        <p:cTn id="22" dur="1000"/>
                                        <p:tgtEl>
                                          <p:spTgt spid="332">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32">
                                            <p:txEl>
                                              <p:pRg st="9" end="9"/>
                                            </p:txEl>
                                          </p:spTgt>
                                        </p:tgtEl>
                                        <p:attrNameLst>
                                          <p:attrName>style.visibility</p:attrName>
                                        </p:attrNameLst>
                                      </p:cBhvr>
                                      <p:to>
                                        <p:strVal val="visible"/>
                                      </p:to>
                                    </p:set>
                                    <p:animEffect transition="in" filter="fade">
                                      <p:cBhvr>
                                        <p:cTn id="25" dur="1000"/>
                                        <p:tgtEl>
                                          <p:spTgt spid="332">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32">
                                            <p:txEl>
                                              <p:pRg st="11" end="11"/>
                                            </p:txEl>
                                          </p:spTgt>
                                        </p:tgtEl>
                                        <p:attrNameLst>
                                          <p:attrName>style.visibility</p:attrName>
                                        </p:attrNameLst>
                                      </p:cBhvr>
                                      <p:to>
                                        <p:strVal val="visible"/>
                                      </p:to>
                                    </p:set>
                                    <p:animEffect transition="in" filter="fade">
                                      <p:cBhvr>
                                        <p:cTn id="28" dur="1000"/>
                                        <p:tgtEl>
                                          <p:spTgt spid="33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F1BA-455C-4A39-8890-F8F1ED4F91F4}"/>
              </a:ext>
            </a:extLst>
          </p:cNvPr>
          <p:cNvSpPr>
            <a:spLocks noGrp="1"/>
          </p:cNvSpPr>
          <p:nvPr>
            <p:ph type="title"/>
          </p:nvPr>
        </p:nvSpPr>
        <p:spPr>
          <a:xfrm>
            <a:off x="798896" y="445025"/>
            <a:ext cx="7625103" cy="572700"/>
          </a:xfrm>
        </p:spPr>
        <p:txBody>
          <a:bodyPr/>
          <a:lstStyle/>
          <a:p>
            <a:r>
              <a:rPr lang="en-US" b="1" i="1" dirty="0">
                <a:solidFill>
                  <a:srgbClr val="0D0D0D"/>
                </a:solidFill>
                <a:effectLst/>
                <a:latin typeface="ui-sans-serif"/>
              </a:rPr>
              <a:t>BASES: Combining Transfer and Query Attacks</a:t>
            </a:r>
            <a:br>
              <a:rPr lang="en-US" b="1" i="0" dirty="0">
                <a:solidFill>
                  <a:srgbClr val="0D0D0D"/>
                </a:solidFill>
                <a:effectLst/>
                <a:latin typeface="ui-sans-serif"/>
              </a:rPr>
            </a:br>
            <a:endParaRPr lang="en-US" dirty="0"/>
          </a:p>
        </p:txBody>
      </p:sp>
      <p:sp>
        <p:nvSpPr>
          <p:cNvPr id="3" name="Subtitle 2">
            <a:extLst>
              <a:ext uri="{FF2B5EF4-FFF2-40B4-BE49-F238E27FC236}">
                <a16:creationId xmlns:a16="http://schemas.microsoft.com/office/drawing/2014/main" id="{9F8B09B3-72A9-46C9-B219-532ABC202277}"/>
              </a:ext>
            </a:extLst>
          </p:cNvPr>
          <p:cNvSpPr>
            <a:spLocks noGrp="1"/>
          </p:cNvSpPr>
          <p:nvPr>
            <p:ph type="subTitle" idx="1"/>
          </p:nvPr>
        </p:nvSpPr>
        <p:spPr/>
        <p:txBody>
          <a:bodyPr/>
          <a:lstStyle/>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Directly queries the victim (black-box) model to refine adversarial examples.</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The victim model's feedback is used to adjust the perturbation iteratively for better effectiveness.</a:t>
            </a:r>
          </a:p>
          <a:p>
            <a:endParaRPr lang="en-US" dirty="0"/>
          </a:p>
        </p:txBody>
      </p:sp>
      <p:sp>
        <p:nvSpPr>
          <p:cNvPr id="4" name="Subtitle 3">
            <a:extLst>
              <a:ext uri="{FF2B5EF4-FFF2-40B4-BE49-F238E27FC236}">
                <a16:creationId xmlns:a16="http://schemas.microsoft.com/office/drawing/2014/main" id="{2C2F599F-36D2-480D-8862-0C5ABDA795C3}"/>
              </a:ext>
            </a:extLst>
          </p:cNvPr>
          <p:cNvSpPr>
            <a:spLocks noGrp="1"/>
          </p:cNvSpPr>
          <p:nvPr>
            <p:ph type="subTitle" idx="2"/>
          </p:nvPr>
        </p:nvSpPr>
        <p:spPr>
          <a:xfrm>
            <a:off x="1604548" y="2679824"/>
            <a:ext cx="2831327" cy="2018651"/>
          </a:xfrm>
        </p:spPr>
        <p:txBody>
          <a:bodyPr/>
          <a:lstStyle/>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Uses surrogate models (white-box models) to generate initial adversarial perturbations.</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Relies on the assumption that if an adversarial example can fool multiple surrogate models, it is likely to fool the victim model too.</a:t>
            </a:r>
          </a:p>
          <a:p>
            <a:endParaRPr lang="en-US" dirty="0"/>
          </a:p>
        </p:txBody>
      </p:sp>
      <p:sp>
        <p:nvSpPr>
          <p:cNvPr id="5" name="Subtitle 4">
            <a:extLst>
              <a:ext uri="{FF2B5EF4-FFF2-40B4-BE49-F238E27FC236}">
                <a16:creationId xmlns:a16="http://schemas.microsoft.com/office/drawing/2014/main" id="{2BB6696A-5DD6-4C17-B4BE-5BE8DFDA8B12}"/>
              </a:ext>
            </a:extLst>
          </p:cNvPr>
          <p:cNvSpPr>
            <a:spLocks noGrp="1"/>
          </p:cNvSpPr>
          <p:nvPr>
            <p:ph type="subTitle" idx="3"/>
          </p:nvPr>
        </p:nvSpPr>
        <p:spPr>
          <a:xfrm>
            <a:off x="1808062" y="2238827"/>
            <a:ext cx="2424300" cy="449700"/>
          </a:xfrm>
        </p:spPr>
        <p:txBody>
          <a:bodyPr/>
          <a:lstStyle/>
          <a:p>
            <a:r>
              <a:rPr lang="en-US" dirty="0"/>
              <a:t>Transfer – Based Component</a:t>
            </a:r>
          </a:p>
        </p:txBody>
      </p:sp>
      <p:sp>
        <p:nvSpPr>
          <p:cNvPr id="6" name="Subtitle 5">
            <a:extLst>
              <a:ext uri="{FF2B5EF4-FFF2-40B4-BE49-F238E27FC236}">
                <a16:creationId xmlns:a16="http://schemas.microsoft.com/office/drawing/2014/main" id="{EDCF5BC0-D318-4AD1-AEA8-DFB9CF665D3D}"/>
              </a:ext>
            </a:extLst>
          </p:cNvPr>
          <p:cNvSpPr>
            <a:spLocks noGrp="1"/>
          </p:cNvSpPr>
          <p:nvPr>
            <p:ph type="subTitle" idx="4"/>
          </p:nvPr>
        </p:nvSpPr>
        <p:spPr>
          <a:xfrm>
            <a:off x="4911639" y="2244217"/>
            <a:ext cx="2424300" cy="449700"/>
          </a:xfrm>
        </p:spPr>
        <p:txBody>
          <a:bodyPr/>
          <a:lstStyle/>
          <a:p>
            <a:r>
              <a:rPr lang="en-US" dirty="0"/>
              <a:t>Query – Based Component</a:t>
            </a:r>
          </a:p>
        </p:txBody>
      </p:sp>
    </p:spTree>
    <p:extLst>
      <p:ext uri="{BB962C8B-B14F-4D97-AF65-F5344CB8AC3E}">
        <p14:creationId xmlns:p14="http://schemas.microsoft.com/office/powerpoint/2010/main" val="1143463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HOW DOES BASES WORK </a:t>
            </a:r>
            <a:endParaRPr dirty="0"/>
          </a:p>
        </p:txBody>
      </p:sp>
      <p:sp>
        <p:nvSpPr>
          <p:cNvPr id="339" name="Google Shape;339;p38"/>
          <p:cNvSpPr txBox="1">
            <a:spLocks noGrp="1"/>
          </p:cNvSpPr>
          <p:nvPr>
            <p:ph type="subTitle" idx="1"/>
          </p:nvPr>
        </p:nvSpPr>
        <p:spPr>
          <a:xfrm>
            <a:off x="3765879" y="2521721"/>
            <a:ext cx="2424300" cy="15267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Dynamically adjusts weights of surrogate models.</a:t>
            </a:r>
          </a:p>
          <a:p>
            <a:pPr>
              <a:buFont typeface="Arial" panose="020B0604020202020204" pitchFamily="34" charset="0"/>
              <a:buChar char="•"/>
            </a:pPr>
            <a:r>
              <a:rPr lang="en-US" dirty="0"/>
              <a:t>Targets the victim model for successful adversarial attacks.</a:t>
            </a:r>
          </a:p>
          <a:p>
            <a:pPr marL="0" lvl="0" indent="0" algn="l" rtl="0">
              <a:spcBef>
                <a:spcPts val="0"/>
              </a:spcBef>
              <a:spcAft>
                <a:spcPts val="0"/>
              </a:spcAft>
              <a:buNone/>
            </a:pPr>
            <a:endParaRPr dirty="0"/>
          </a:p>
        </p:txBody>
      </p:sp>
      <p:sp>
        <p:nvSpPr>
          <p:cNvPr id="340" name="Google Shape;340;p38"/>
          <p:cNvSpPr txBox="1">
            <a:spLocks noGrp="1"/>
          </p:cNvSpPr>
          <p:nvPr>
            <p:ph type="subTitle" idx="2"/>
          </p:nvPr>
        </p:nvSpPr>
        <p:spPr>
          <a:xfrm>
            <a:off x="1230535" y="2469067"/>
            <a:ext cx="2424300" cy="1526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Adjust weights for the models to maximize the attack's success.</a:t>
            </a:r>
          </a:p>
          <a:p>
            <a:pPr marL="171450" lvl="0" indent="-171450" algn="l" rtl="0">
              <a:spcBef>
                <a:spcPts val="0"/>
              </a:spcBef>
              <a:spcAft>
                <a:spcPts val="0"/>
              </a:spcAft>
              <a:buFont typeface="Arial" panose="020B0604020202020204" pitchFamily="34" charset="0"/>
              <a:buChar char="•"/>
            </a:pPr>
            <a:r>
              <a:rPr lang="en-US" dirty="0"/>
              <a:t>Fewer adjustments because the search space is small.</a:t>
            </a:r>
          </a:p>
        </p:txBody>
      </p:sp>
      <p:sp>
        <p:nvSpPr>
          <p:cNvPr id="341" name="Google Shape;341;p38"/>
          <p:cNvSpPr txBox="1">
            <a:spLocks noGrp="1"/>
          </p:cNvSpPr>
          <p:nvPr>
            <p:ph type="subTitle" idx="3"/>
          </p:nvPr>
        </p:nvSpPr>
        <p:spPr>
          <a:xfrm>
            <a:off x="1026685" y="2008288"/>
            <a:ext cx="28320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Perturbation Machine</a:t>
            </a:r>
            <a:endParaRPr dirty="0"/>
          </a:p>
        </p:txBody>
      </p:sp>
      <p:sp>
        <p:nvSpPr>
          <p:cNvPr id="342" name="Google Shape;342;p38"/>
          <p:cNvSpPr txBox="1">
            <a:spLocks noGrp="1"/>
          </p:cNvSpPr>
          <p:nvPr>
            <p:ph type="subTitle" idx="4"/>
          </p:nvPr>
        </p:nvSpPr>
        <p:spPr>
          <a:xfrm>
            <a:off x="3894780" y="2008288"/>
            <a:ext cx="2424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Weight Search</a:t>
            </a:r>
            <a:endParaRPr dirty="0"/>
          </a:p>
        </p:txBody>
      </p:sp>
      <p:sp>
        <p:nvSpPr>
          <p:cNvPr id="7" name="Google Shape;342;p38">
            <a:extLst>
              <a:ext uri="{FF2B5EF4-FFF2-40B4-BE49-F238E27FC236}">
                <a16:creationId xmlns:a16="http://schemas.microsoft.com/office/drawing/2014/main" id="{3A26657B-507F-4299-9DAC-B075A725739A}"/>
              </a:ext>
            </a:extLst>
          </p:cNvPr>
          <p:cNvSpPr txBox="1">
            <a:spLocks/>
          </p:cNvSpPr>
          <p:nvPr/>
        </p:nvSpPr>
        <p:spPr>
          <a:xfrm>
            <a:off x="6719700" y="2008288"/>
            <a:ext cx="2424300" cy="44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Space Grotesk Medium"/>
                <a:ea typeface="Space Grotesk Medium"/>
                <a:cs typeface="Space Grotesk Medium"/>
                <a:sym typeface="Space Grotesk Medium"/>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Efficiency:</a:t>
            </a:r>
          </a:p>
        </p:txBody>
      </p:sp>
      <p:sp>
        <p:nvSpPr>
          <p:cNvPr id="8" name="Google Shape;340;p38">
            <a:extLst>
              <a:ext uri="{FF2B5EF4-FFF2-40B4-BE49-F238E27FC236}">
                <a16:creationId xmlns:a16="http://schemas.microsoft.com/office/drawing/2014/main" id="{731F23E5-23BA-4669-8D52-6E298B7E7A9D}"/>
              </a:ext>
            </a:extLst>
          </p:cNvPr>
          <p:cNvSpPr txBox="1">
            <a:spLocks/>
          </p:cNvSpPr>
          <p:nvPr/>
        </p:nvSpPr>
        <p:spPr>
          <a:xfrm>
            <a:off x="6397476" y="2543191"/>
            <a:ext cx="2424300" cy="15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171450" indent="-171450">
              <a:buClr>
                <a:schemeClr val="dk1"/>
              </a:buClr>
              <a:buSzPts val="1200"/>
              <a:buFont typeface="Arial" panose="020B0604020202020204" pitchFamily="34" charset="0"/>
              <a:buChar char="•"/>
              <a:defRPr sz="1200">
                <a:solidFill>
                  <a:schemeClr val="dk1"/>
                </a:solidFill>
                <a:latin typeface="Cairo"/>
                <a:ea typeface="Cairo"/>
                <a:cs typeface="Cairo"/>
              </a:defRPr>
            </a:lvl1pPr>
            <a:lvl2pPr marL="914400" indent="-304800" algn="ctr">
              <a:buClr>
                <a:schemeClr val="dk1"/>
              </a:buClr>
              <a:buSzPts val="1200"/>
              <a:buFont typeface="Cairo"/>
              <a:buNone/>
              <a:defRPr sz="1200">
                <a:solidFill>
                  <a:schemeClr val="dk1"/>
                </a:solidFill>
                <a:latin typeface="Cairo"/>
                <a:ea typeface="Cairo"/>
                <a:cs typeface="Cairo"/>
              </a:defRPr>
            </a:lvl2pPr>
            <a:lvl3pPr marL="1371600" indent="-304800" algn="ctr">
              <a:buClr>
                <a:schemeClr val="dk1"/>
              </a:buClr>
              <a:buSzPts val="1200"/>
              <a:buFont typeface="Cairo"/>
              <a:buNone/>
              <a:defRPr sz="1200">
                <a:solidFill>
                  <a:schemeClr val="dk1"/>
                </a:solidFill>
                <a:latin typeface="Cairo"/>
                <a:ea typeface="Cairo"/>
                <a:cs typeface="Cairo"/>
              </a:defRPr>
            </a:lvl3pPr>
            <a:lvl4pPr marL="1828800" indent="-304800" algn="ctr">
              <a:buClr>
                <a:schemeClr val="dk1"/>
              </a:buClr>
              <a:buSzPts val="1200"/>
              <a:buFont typeface="Cairo"/>
              <a:buNone/>
              <a:defRPr sz="1200">
                <a:solidFill>
                  <a:schemeClr val="dk1"/>
                </a:solidFill>
                <a:latin typeface="Cairo"/>
                <a:ea typeface="Cairo"/>
                <a:cs typeface="Cairo"/>
              </a:defRPr>
            </a:lvl4pPr>
            <a:lvl5pPr marL="2286000" indent="-304800" algn="ctr">
              <a:buClr>
                <a:schemeClr val="dk1"/>
              </a:buClr>
              <a:buSzPts val="1200"/>
              <a:buFont typeface="Cairo"/>
              <a:buNone/>
              <a:defRPr sz="1200">
                <a:solidFill>
                  <a:schemeClr val="dk1"/>
                </a:solidFill>
                <a:latin typeface="Cairo"/>
                <a:ea typeface="Cairo"/>
                <a:cs typeface="Cairo"/>
              </a:defRPr>
            </a:lvl5pPr>
            <a:lvl6pPr marL="2743200" indent="-304800" algn="ctr">
              <a:buClr>
                <a:schemeClr val="dk1"/>
              </a:buClr>
              <a:buSzPts val="1200"/>
              <a:buFont typeface="Cairo"/>
              <a:buNone/>
              <a:defRPr sz="1200">
                <a:solidFill>
                  <a:schemeClr val="dk1"/>
                </a:solidFill>
                <a:latin typeface="Cairo"/>
                <a:ea typeface="Cairo"/>
                <a:cs typeface="Cairo"/>
              </a:defRPr>
            </a:lvl6pPr>
            <a:lvl7pPr marL="3200400" indent="-304800" algn="ctr">
              <a:buClr>
                <a:schemeClr val="dk1"/>
              </a:buClr>
              <a:buSzPts val="1200"/>
              <a:buFont typeface="Cairo"/>
              <a:buNone/>
              <a:defRPr sz="1200">
                <a:solidFill>
                  <a:schemeClr val="dk1"/>
                </a:solidFill>
                <a:latin typeface="Cairo"/>
                <a:ea typeface="Cairo"/>
                <a:cs typeface="Cairo"/>
              </a:defRPr>
            </a:lvl7pPr>
            <a:lvl8pPr marL="3657600" indent="-304800" algn="ctr">
              <a:buClr>
                <a:schemeClr val="dk1"/>
              </a:buClr>
              <a:buSzPts val="1200"/>
              <a:buFont typeface="Cairo"/>
              <a:buNone/>
              <a:defRPr sz="1200">
                <a:solidFill>
                  <a:schemeClr val="dk1"/>
                </a:solidFill>
                <a:latin typeface="Cairo"/>
                <a:ea typeface="Cairo"/>
                <a:cs typeface="Cairo"/>
              </a:defRPr>
            </a:lvl8pPr>
            <a:lvl9pPr marL="4114800" indent="-304800" algn="ctr">
              <a:buClr>
                <a:schemeClr val="dk1"/>
              </a:buClr>
              <a:buSzPts val="1200"/>
              <a:buFont typeface="Cairo"/>
              <a:buNone/>
              <a:defRPr sz="1200">
                <a:solidFill>
                  <a:schemeClr val="dk1"/>
                </a:solidFill>
                <a:latin typeface="Cairo"/>
                <a:ea typeface="Cairo"/>
                <a:cs typeface="Cairo"/>
              </a:defRPr>
            </a:lvl9pPr>
          </a:lstStyle>
          <a:p>
            <a:r>
              <a:rPr lang="en-US" dirty="0"/>
              <a:t>Small search space due to fewer weights (same as the number of surrogate models).</a:t>
            </a:r>
          </a:p>
          <a:p>
            <a:r>
              <a:rPr lang="en-US" dirty="0"/>
              <a:t>Significantly fewer adjustments and queries compared to traditional methods.</a:t>
            </a:r>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1914175" y="3946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How does BASES work?</a:t>
            </a:r>
            <a:endParaRPr b="1"/>
          </a:p>
        </p:txBody>
      </p:sp>
      <p:pic>
        <p:nvPicPr>
          <p:cNvPr id="348" name="Google Shape;348;p39"/>
          <p:cNvPicPr preferRelativeResize="0"/>
          <p:nvPr/>
        </p:nvPicPr>
        <p:blipFill rotWithShape="1">
          <a:blip r:embed="rId3">
            <a:alphaModFix/>
          </a:blip>
          <a:srcRect b="2056"/>
          <a:stretch/>
        </p:blipFill>
        <p:spPr>
          <a:xfrm>
            <a:off x="973525" y="1487750"/>
            <a:ext cx="6450150" cy="2449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6FE1D-C28C-44CA-8167-B6065F2338C4}"/>
              </a:ext>
            </a:extLst>
          </p:cNvPr>
          <p:cNvPicPr>
            <a:picLocks noChangeAspect="1"/>
          </p:cNvPicPr>
          <p:nvPr/>
        </p:nvPicPr>
        <p:blipFill>
          <a:blip r:embed="rId2"/>
          <a:stretch>
            <a:fillRect/>
          </a:stretch>
        </p:blipFill>
        <p:spPr>
          <a:xfrm>
            <a:off x="776960" y="774448"/>
            <a:ext cx="6781439" cy="3822266"/>
          </a:xfrm>
          <a:prstGeom prst="rect">
            <a:avLst/>
          </a:prstGeom>
        </p:spPr>
      </p:pic>
    </p:spTree>
    <p:extLst>
      <p:ext uri="{BB962C8B-B14F-4D97-AF65-F5344CB8AC3E}">
        <p14:creationId xmlns:p14="http://schemas.microsoft.com/office/powerpoint/2010/main" val="4167121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0"/>
          <p:cNvSpPr txBox="1">
            <a:spLocks noGrp="1"/>
          </p:cNvSpPr>
          <p:nvPr>
            <p:ph type="title"/>
          </p:nvPr>
        </p:nvSpPr>
        <p:spPr>
          <a:xfrm>
            <a:off x="1432400" y="608525"/>
            <a:ext cx="5958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500" b="1"/>
              <a:t>What is PM and why do we use a surrogate ensemble?</a:t>
            </a:r>
            <a:endParaRPr sz="2500" b="1"/>
          </a:p>
        </p:txBody>
      </p:sp>
      <p:sp>
        <p:nvSpPr>
          <p:cNvPr id="354" name="Google Shape;354;p40"/>
          <p:cNvSpPr txBox="1"/>
          <p:nvPr/>
        </p:nvSpPr>
        <p:spPr>
          <a:xfrm>
            <a:off x="738450" y="1907725"/>
            <a:ext cx="7667100" cy="26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latin typeface="Cairo"/>
                <a:ea typeface="Cairo"/>
                <a:cs typeface="Cairo"/>
                <a:sym typeface="Cairo"/>
              </a:rPr>
              <a:t>The Perturbation Machine (PM)  is a system that generates adversarial examples by slightly altering inputs to challenge the robustness of models. It produces a single perturbation to fool all the (whitebox) models in the surrogate ensemble.  </a:t>
            </a:r>
            <a:endParaRPr sz="1500" dirty="0">
              <a:solidFill>
                <a:schemeClr val="dk1"/>
              </a:solidFill>
              <a:latin typeface="Cairo"/>
              <a:ea typeface="Cairo"/>
              <a:cs typeface="Cairo"/>
              <a:sym typeface="Cairo"/>
            </a:endParaRPr>
          </a:p>
          <a:p>
            <a:pPr marL="0" lvl="0" indent="0" algn="l" rtl="0">
              <a:spcBef>
                <a:spcPts val="0"/>
              </a:spcBef>
              <a:spcAft>
                <a:spcPts val="0"/>
              </a:spcAft>
              <a:buNone/>
            </a:pPr>
            <a:endParaRPr sz="1500" dirty="0">
              <a:solidFill>
                <a:schemeClr val="dk1"/>
              </a:solidFill>
              <a:latin typeface="Cairo"/>
              <a:ea typeface="Cairo"/>
              <a:cs typeface="Cairo"/>
              <a:sym typeface="Cairo"/>
            </a:endParaRPr>
          </a:p>
          <a:p>
            <a:pPr marL="0" lvl="0" indent="0" algn="l" rtl="0">
              <a:spcBef>
                <a:spcPts val="0"/>
              </a:spcBef>
              <a:spcAft>
                <a:spcPts val="0"/>
              </a:spcAft>
              <a:buNone/>
            </a:pPr>
            <a:r>
              <a:rPr lang="en" sz="1500" dirty="0">
                <a:solidFill>
                  <a:schemeClr val="dk1"/>
                </a:solidFill>
                <a:latin typeface="Cairo"/>
                <a:ea typeface="Cairo"/>
                <a:cs typeface="Cairo"/>
                <a:sym typeface="Cairo"/>
              </a:rPr>
              <a:t>We use a surrogate ensemble for two reasons:</a:t>
            </a:r>
            <a:endParaRPr sz="1500" dirty="0">
              <a:solidFill>
                <a:schemeClr val="dk1"/>
              </a:solidFill>
              <a:latin typeface="Cairo"/>
              <a:ea typeface="Cairo"/>
              <a:cs typeface="Cairo"/>
              <a:sym typeface="Cairo"/>
            </a:endParaRPr>
          </a:p>
          <a:p>
            <a:pPr marL="0" lvl="0" indent="0" algn="l" rtl="0">
              <a:spcBef>
                <a:spcPts val="0"/>
              </a:spcBef>
              <a:spcAft>
                <a:spcPts val="0"/>
              </a:spcAft>
              <a:buNone/>
            </a:pPr>
            <a:r>
              <a:rPr lang="en" sz="1500" dirty="0">
                <a:solidFill>
                  <a:schemeClr val="dk1"/>
                </a:solidFill>
                <a:latin typeface="Cairo"/>
                <a:ea typeface="Cairo"/>
                <a:cs typeface="Cairo"/>
                <a:sym typeface="Cairo"/>
              </a:rPr>
              <a:t>1) It is known to provide better transfer attacks. </a:t>
            </a:r>
            <a:endParaRPr sz="1500" dirty="0">
              <a:solidFill>
                <a:schemeClr val="dk1"/>
              </a:solidFill>
              <a:latin typeface="Cairo"/>
              <a:ea typeface="Cairo"/>
              <a:cs typeface="Cairo"/>
              <a:sym typeface="Cairo"/>
            </a:endParaRPr>
          </a:p>
          <a:p>
            <a:pPr marL="0" lvl="0" indent="0" algn="l" rtl="0">
              <a:spcBef>
                <a:spcPts val="0"/>
              </a:spcBef>
              <a:spcAft>
                <a:spcPts val="0"/>
              </a:spcAft>
              <a:buNone/>
            </a:pPr>
            <a:r>
              <a:rPr lang="en" sz="1500" dirty="0">
                <a:solidFill>
                  <a:schemeClr val="dk1"/>
                </a:solidFill>
                <a:latin typeface="Cairo"/>
                <a:ea typeface="Cairo"/>
                <a:cs typeface="Cairo"/>
                <a:sym typeface="Cairo"/>
              </a:rPr>
              <a:t>2) A single surrogate model provides a fixed perturbation; hence, it does not offer flexibility to search over perturbations. </a:t>
            </a:r>
            <a:endParaRPr sz="1500" dirty="0">
              <a:solidFill>
                <a:schemeClr val="dk1"/>
              </a:solidFill>
              <a:latin typeface="Cairo"/>
              <a:ea typeface="Cairo"/>
              <a:cs typeface="Cairo"/>
              <a:sym typeface="Cai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5DE3-1D26-4DA4-9752-6863544F3C3D}"/>
              </a:ext>
            </a:extLst>
          </p:cNvPr>
          <p:cNvSpPr>
            <a:spLocks noGrp="1"/>
          </p:cNvSpPr>
          <p:nvPr>
            <p:ph type="title"/>
          </p:nvPr>
        </p:nvSpPr>
        <p:spPr/>
        <p:txBody>
          <a:bodyPr/>
          <a:lstStyle/>
          <a:p>
            <a:r>
              <a:rPr lang="en-US" dirty="0"/>
              <a:t>How Perturbation Machine Works?</a:t>
            </a:r>
          </a:p>
        </p:txBody>
      </p:sp>
      <p:sp>
        <p:nvSpPr>
          <p:cNvPr id="3" name="Subtitle 2">
            <a:extLst>
              <a:ext uri="{FF2B5EF4-FFF2-40B4-BE49-F238E27FC236}">
                <a16:creationId xmlns:a16="http://schemas.microsoft.com/office/drawing/2014/main" id="{68786CA4-87E6-481E-B4EA-E3572162142B}"/>
              </a:ext>
            </a:extLst>
          </p:cNvPr>
          <p:cNvSpPr>
            <a:spLocks noGrp="1"/>
          </p:cNvSpPr>
          <p:nvPr>
            <p:ph type="subTitle" idx="1"/>
          </p:nvPr>
        </p:nvSpPr>
        <p:spPr/>
        <p:txBody>
          <a:bodyPr/>
          <a:lstStyle/>
          <a:p>
            <a:pPr algn="l">
              <a:buFont typeface="Arial" panose="020B0604020202020204" pitchFamily="34" charset="0"/>
              <a:buChar char="•"/>
            </a:pPr>
            <a:r>
              <a:rPr lang="en-US" dirty="0">
                <a:latin typeface="Space Grotesk"/>
                <a:cs typeface="Space Grotesk"/>
                <a:sym typeface="Space Grotesk"/>
              </a:rPr>
              <a:t>Combines predictions from multiple surrogate models.</a:t>
            </a:r>
          </a:p>
          <a:p>
            <a:pPr algn="l">
              <a:buFont typeface="Arial" panose="020B0604020202020204" pitchFamily="34" charset="0"/>
              <a:buChar char="•"/>
            </a:pPr>
            <a:r>
              <a:rPr lang="en-US" dirty="0">
                <a:latin typeface="Space Grotesk"/>
                <a:cs typeface="Space Grotesk"/>
                <a:sym typeface="Space Grotesk"/>
              </a:rPr>
              <a:t>Uses a weighted loss function to adjust the adversarial perturbation</a:t>
            </a:r>
          </a:p>
          <a:p>
            <a:pPr marL="152400" indent="0" algn="l">
              <a:buNone/>
            </a:pPr>
            <a:endParaRPr lang="en-US" dirty="0">
              <a:latin typeface="Space Grotesk"/>
              <a:cs typeface="Space Grotesk"/>
              <a:sym typeface="Space Grotesk"/>
            </a:endParaRPr>
          </a:p>
          <a:p>
            <a:pPr algn="l">
              <a:buFont typeface="Arial" panose="020B0604020202020204" pitchFamily="34" charset="0"/>
              <a:buChar char="•"/>
            </a:pPr>
            <a:r>
              <a:rPr lang="en-US" b="1" i="0" dirty="0">
                <a:solidFill>
                  <a:schemeClr val="bg2">
                    <a:lumMod val="75000"/>
                  </a:schemeClr>
                </a:solidFill>
                <a:effectLst/>
                <a:latin typeface="Cairo" panose="020B0604020202020204" charset="-78"/>
                <a:cs typeface="Cairo" panose="020B0604020202020204" charset="-78"/>
              </a:rPr>
              <a:t>Input image → Add small perturbation → Minimize loss for surrogate ensemble → Generate perturbed image </a:t>
            </a:r>
            <a:r>
              <a:rPr lang="en-US" b="1" dirty="0">
                <a:solidFill>
                  <a:schemeClr val="bg2">
                    <a:lumMod val="75000"/>
                  </a:schemeClr>
                </a:solidFill>
                <a:effectLst/>
                <a:latin typeface="Cairo" panose="020B0604020202020204" charset="-78"/>
                <a:cs typeface="Cairo" panose="020B0604020202020204" charset="-78"/>
              </a:rPr>
              <a:t>x∗</a:t>
            </a:r>
            <a:br>
              <a:rPr lang="en-US" dirty="0"/>
            </a:br>
            <a:endParaRPr lang="en-US" dirty="0"/>
          </a:p>
          <a:p>
            <a:pPr algn="l">
              <a:buFont typeface="Arial" panose="020B0604020202020204" pitchFamily="34" charset="0"/>
              <a:buChar char="•"/>
            </a:pPr>
            <a:r>
              <a:rPr lang="en-US" dirty="0">
                <a:latin typeface="Space Grotesk"/>
                <a:cs typeface="Space Grotesk"/>
                <a:sym typeface="Space Grotesk"/>
              </a:rPr>
              <a:t>Uses simple iterative optimizations(PGD)</a:t>
            </a:r>
          </a:p>
          <a:p>
            <a:pPr algn="l">
              <a:buFont typeface="Arial" panose="020B0604020202020204" pitchFamily="34" charset="0"/>
              <a:buChar char="•"/>
            </a:pPr>
            <a:endParaRPr lang="en-US" dirty="0">
              <a:latin typeface="Space Grotesk"/>
              <a:cs typeface="Space Grotesk"/>
              <a:sym typeface="Space Grotesk"/>
            </a:endParaRPr>
          </a:p>
          <a:p>
            <a:endParaRPr lang="en-US" dirty="0"/>
          </a:p>
        </p:txBody>
      </p:sp>
      <p:pic>
        <p:nvPicPr>
          <p:cNvPr id="6" name="Picture 5">
            <a:extLst>
              <a:ext uri="{FF2B5EF4-FFF2-40B4-BE49-F238E27FC236}">
                <a16:creationId xmlns:a16="http://schemas.microsoft.com/office/drawing/2014/main" id="{82634AE5-5DA3-40F2-AECC-1F0004900454}"/>
              </a:ext>
            </a:extLst>
          </p:cNvPr>
          <p:cNvPicPr>
            <a:picLocks noChangeAspect="1"/>
          </p:cNvPicPr>
          <p:nvPr/>
        </p:nvPicPr>
        <p:blipFill>
          <a:blip r:embed="rId2"/>
          <a:stretch>
            <a:fillRect/>
          </a:stretch>
        </p:blipFill>
        <p:spPr>
          <a:xfrm>
            <a:off x="4805275" y="2046750"/>
            <a:ext cx="4000706" cy="838243"/>
          </a:xfrm>
          <a:prstGeom prst="rect">
            <a:avLst/>
          </a:prstGeom>
        </p:spPr>
      </p:pic>
    </p:spTree>
    <p:extLst>
      <p:ext uri="{BB962C8B-B14F-4D97-AF65-F5344CB8AC3E}">
        <p14:creationId xmlns:p14="http://schemas.microsoft.com/office/powerpoint/2010/main" val="23776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85D-B5DE-4FCB-ACD1-76820B205D7E}"/>
              </a:ext>
            </a:extLst>
          </p:cNvPr>
          <p:cNvSpPr>
            <a:spLocks noGrp="1"/>
          </p:cNvSpPr>
          <p:nvPr>
            <p:ph type="title"/>
          </p:nvPr>
        </p:nvSpPr>
        <p:spPr/>
        <p:txBody>
          <a:bodyPr/>
          <a:lstStyle/>
          <a:p>
            <a:r>
              <a:rPr lang="en-US" b="1" i="1" dirty="0">
                <a:solidFill>
                  <a:schemeClr val="tx2">
                    <a:lumMod val="40000"/>
                    <a:lumOff val="60000"/>
                  </a:schemeClr>
                </a:solidFill>
                <a:effectLst/>
                <a:latin typeface="Cairo" panose="020B0604020202020204" charset="-78"/>
                <a:cs typeface="Cairo" panose="020B0604020202020204" charset="-78"/>
              </a:rPr>
              <a:t>How Does Surrogate Ensemble Search Work</a:t>
            </a:r>
            <a:br>
              <a:rPr lang="en-US" b="1" i="0" dirty="0">
                <a:solidFill>
                  <a:srgbClr val="0D0D0D"/>
                </a:solidFill>
                <a:effectLst/>
                <a:latin typeface="ui-sans-serif"/>
              </a:rPr>
            </a:br>
            <a:endParaRPr lang="en-US" dirty="0"/>
          </a:p>
        </p:txBody>
      </p:sp>
      <p:sp>
        <p:nvSpPr>
          <p:cNvPr id="3" name="Subtitle 2">
            <a:extLst>
              <a:ext uri="{FF2B5EF4-FFF2-40B4-BE49-F238E27FC236}">
                <a16:creationId xmlns:a16="http://schemas.microsoft.com/office/drawing/2014/main" id="{E75A3066-2923-480B-BEE6-9FB3CDA8AF31}"/>
              </a:ext>
            </a:extLst>
          </p:cNvPr>
          <p:cNvSpPr>
            <a:spLocks noGrp="1"/>
          </p:cNvSpPr>
          <p:nvPr>
            <p:ph type="subTitle" idx="1"/>
          </p:nvPr>
        </p:nvSpPr>
        <p:spPr>
          <a:xfrm>
            <a:off x="2231140" y="1539942"/>
            <a:ext cx="4160033" cy="1896384"/>
          </a:xfrm>
        </p:spPr>
        <p:txBody>
          <a:bodyPr/>
          <a:lstStyle/>
          <a:p>
            <a:pPr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Starts with equal weights for all surrogate models (w=[1/N,…,1/N]</a:t>
            </a:r>
            <a:r>
              <a:rPr lang="en-US" sz="1400" b="0" i="1" dirty="0">
                <a:solidFill>
                  <a:srgbClr val="0D0D0D"/>
                </a:solidFill>
                <a:effectLst/>
                <a:latin typeface="Cairo" panose="020B0604020202020204" charset="-78"/>
                <a:cs typeface="Cairo" panose="020B0604020202020204" charset="-78"/>
              </a:rPr>
              <a:t>w</a:t>
            </a:r>
            <a:r>
              <a:rPr lang="en-US" sz="1400" b="0" i="0" dirty="0">
                <a:solidFill>
                  <a:srgbClr val="0D0D0D"/>
                </a:solidFill>
                <a:effectLst/>
                <a:latin typeface="Cairo" panose="020B0604020202020204" charset="-78"/>
                <a:cs typeface="Cairo" panose="020B0604020202020204" charset="-78"/>
              </a:rPr>
              <a:t>=[1/</a:t>
            </a:r>
            <a:r>
              <a:rPr lang="en-US" sz="1400" b="0" i="1" dirty="0">
                <a:solidFill>
                  <a:srgbClr val="0D0D0D"/>
                </a:solidFill>
                <a:effectLst/>
                <a:latin typeface="Cairo" panose="020B0604020202020204" charset="-78"/>
                <a:cs typeface="Cairo" panose="020B0604020202020204" charset="-78"/>
              </a:rPr>
              <a:t>N</a:t>
            </a:r>
            <a:r>
              <a:rPr lang="en-US" sz="1400" b="0" i="0" dirty="0">
                <a:solidFill>
                  <a:srgbClr val="0D0D0D"/>
                </a:solidFill>
                <a:effectLst/>
                <a:latin typeface="Cairo" panose="020B0604020202020204" charset="-78"/>
                <a:cs typeface="Cairo" panose="020B0604020202020204" charset="-78"/>
              </a:rPr>
              <a:t>,…,1/</a:t>
            </a:r>
            <a:r>
              <a:rPr lang="en-US" sz="1400" b="0" i="1" dirty="0">
                <a:solidFill>
                  <a:srgbClr val="0D0D0D"/>
                </a:solidFill>
                <a:effectLst/>
                <a:latin typeface="Cairo" panose="020B0604020202020204" charset="-78"/>
                <a:cs typeface="Cairo" panose="020B0604020202020204" charset="-78"/>
              </a:rPr>
              <a:t>N</a:t>
            </a:r>
            <a:r>
              <a:rPr lang="en-US" sz="1400" b="0" i="0" dirty="0">
                <a:solidFill>
                  <a:srgbClr val="0D0D0D"/>
                </a:solidFill>
                <a:effectLst/>
                <a:latin typeface="Cairo" panose="020B0604020202020204" charset="-78"/>
                <a:cs typeface="Cairo" panose="020B0604020202020204" charset="-78"/>
              </a:rPr>
              <a:t>]).</a:t>
            </a:r>
          </a:p>
          <a:p>
            <a:pPr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Queries the victim model for feedback.</a:t>
            </a:r>
          </a:p>
          <a:p>
            <a:pPr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Adjusts weights </a:t>
            </a:r>
            <a:r>
              <a:rPr lang="en-US" sz="1400" b="0" i="0" dirty="0" err="1">
                <a:solidFill>
                  <a:srgbClr val="0D0D0D"/>
                </a:solidFill>
                <a:effectLst/>
                <a:latin typeface="Cairo" panose="020B0604020202020204" charset="-78"/>
                <a:cs typeface="Cairo" panose="020B0604020202020204" charset="-78"/>
              </a:rPr>
              <a:t>w</a:t>
            </a:r>
            <a:r>
              <a:rPr lang="en-US" sz="1400" b="0" i="1" dirty="0" err="1">
                <a:solidFill>
                  <a:srgbClr val="0D0D0D"/>
                </a:solidFill>
                <a:effectLst/>
                <a:latin typeface="Cairo" panose="020B0604020202020204" charset="-78"/>
                <a:cs typeface="Cairo" panose="020B0604020202020204" charset="-78"/>
              </a:rPr>
              <a:t>w</a:t>
            </a:r>
            <a:r>
              <a:rPr lang="en-US" sz="1400" b="0" i="0" dirty="0">
                <a:solidFill>
                  <a:srgbClr val="0D0D0D"/>
                </a:solidFill>
                <a:effectLst/>
                <a:latin typeface="Cairo" panose="020B0604020202020204" charset="-78"/>
                <a:cs typeface="Cairo" panose="020B0604020202020204" charset="-78"/>
              </a:rPr>
              <a:t> coordinate by coordinate (one weight at a time) to find the best combination:</a:t>
            </a:r>
          </a:p>
          <a:p>
            <a:pPr marL="742950" lvl="1" indent="-285750"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Update rule: </a:t>
            </a:r>
            <a:r>
              <a:rPr lang="en-US" sz="1400" b="0" i="0" dirty="0" err="1">
                <a:solidFill>
                  <a:srgbClr val="0D0D0D"/>
                </a:solidFill>
                <a:effectLst/>
                <a:latin typeface="Cairo" panose="020B0604020202020204" charset="-78"/>
                <a:cs typeface="Cairo" panose="020B0604020202020204" charset="-78"/>
              </a:rPr>
              <a:t>wn±η</a:t>
            </a:r>
            <a:r>
              <a:rPr lang="en-US" sz="1400" b="0" i="1" dirty="0" err="1">
                <a:solidFill>
                  <a:srgbClr val="0D0D0D"/>
                </a:solidFill>
                <a:effectLst/>
                <a:latin typeface="Cairo" panose="020B0604020202020204" charset="-78"/>
                <a:cs typeface="Cairo" panose="020B0604020202020204" charset="-78"/>
              </a:rPr>
              <a:t>wn</a:t>
            </a:r>
            <a:r>
              <a:rPr lang="en-US" sz="1400" b="0" i="0" dirty="0">
                <a:solidFill>
                  <a:srgbClr val="0D0D0D"/>
                </a:solidFill>
                <a:effectLst/>
                <a:latin typeface="Cairo" panose="020B0604020202020204" charset="-78"/>
                <a:cs typeface="Cairo" panose="020B0604020202020204" charset="-78"/>
              </a:rPr>
              <a:t>​±</a:t>
            </a:r>
            <a:r>
              <a:rPr lang="en-US" sz="1400" b="0" i="1" dirty="0">
                <a:solidFill>
                  <a:srgbClr val="0D0D0D"/>
                </a:solidFill>
                <a:effectLst/>
                <a:latin typeface="Cairo" panose="020B0604020202020204" charset="-78"/>
                <a:cs typeface="Cairo" panose="020B0604020202020204" charset="-78"/>
              </a:rPr>
              <a:t>η</a:t>
            </a:r>
            <a:r>
              <a:rPr lang="en-US" sz="1400" b="0" i="0" dirty="0">
                <a:solidFill>
                  <a:srgbClr val="0D0D0D"/>
                </a:solidFill>
                <a:effectLst/>
                <a:latin typeface="Cairo" panose="020B0604020202020204" charset="-78"/>
                <a:cs typeface="Cairo" panose="020B0604020202020204" charset="-78"/>
              </a:rPr>
              <a:t> (small step size </a:t>
            </a:r>
            <a:r>
              <a:rPr lang="en-US" sz="1400" b="0" i="0" dirty="0" err="1">
                <a:solidFill>
                  <a:srgbClr val="0D0D0D"/>
                </a:solidFill>
                <a:effectLst/>
                <a:latin typeface="Cairo" panose="020B0604020202020204" charset="-78"/>
                <a:cs typeface="Cairo" panose="020B0604020202020204" charset="-78"/>
              </a:rPr>
              <a:t>η</a:t>
            </a:r>
            <a:r>
              <a:rPr lang="en-US" sz="1400" b="0" i="1" dirty="0" err="1">
                <a:solidFill>
                  <a:srgbClr val="0D0D0D"/>
                </a:solidFill>
                <a:effectLst/>
                <a:latin typeface="Cairo" panose="020B0604020202020204" charset="-78"/>
                <a:cs typeface="Cairo" panose="020B0604020202020204" charset="-78"/>
              </a:rPr>
              <a:t>η</a:t>
            </a:r>
            <a:r>
              <a:rPr lang="en-US" sz="1400" b="0" i="0" dirty="0">
                <a:solidFill>
                  <a:srgbClr val="0D0D0D"/>
                </a:solidFill>
                <a:effectLst/>
                <a:latin typeface="Cairo" panose="020B0604020202020204" charset="-78"/>
                <a:cs typeface="Cairo" panose="020B0604020202020204" charset="-78"/>
              </a:rPr>
              <a:t>).</a:t>
            </a:r>
          </a:p>
          <a:p>
            <a:endParaRPr lang="en-US" dirty="0"/>
          </a:p>
        </p:txBody>
      </p:sp>
      <p:sp>
        <p:nvSpPr>
          <p:cNvPr id="4" name="TextBox 3">
            <a:extLst>
              <a:ext uri="{FF2B5EF4-FFF2-40B4-BE49-F238E27FC236}">
                <a16:creationId xmlns:a16="http://schemas.microsoft.com/office/drawing/2014/main" id="{FA025D26-35ED-4C61-B731-1DE7DDFB6FF5}"/>
              </a:ext>
            </a:extLst>
          </p:cNvPr>
          <p:cNvSpPr txBox="1"/>
          <p:nvPr/>
        </p:nvSpPr>
        <p:spPr>
          <a:xfrm>
            <a:off x="6266046" y="3339966"/>
            <a:ext cx="2569946" cy="1600438"/>
          </a:xfrm>
          <a:prstGeom prst="rect">
            <a:avLst/>
          </a:prstGeom>
          <a:noFill/>
        </p:spPr>
        <p:txBody>
          <a:bodyPr wrap="square" rtlCol="0">
            <a:spAutoFit/>
          </a:bodyPr>
          <a:lstStyle/>
          <a:p>
            <a:r>
              <a:rPr lang="en-US" b="0" i="0" dirty="0">
                <a:solidFill>
                  <a:schemeClr val="accent2">
                    <a:lumMod val="75000"/>
                  </a:schemeClr>
                </a:solidFill>
                <a:effectLst/>
                <a:latin typeface="Cairo" panose="020B0604020202020204" charset="-78"/>
                <a:cs typeface="Cairo" panose="020B0604020202020204" charset="-78"/>
              </a:rPr>
              <a:t>The update rule modifies the weights of the surrogate ensemble </a:t>
            </a:r>
            <a:r>
              <a:rPr lang="en-US" b="1" i="0" dirty="0">
                <a:solidFill>
                  <a:schemeClr val="accent2">
                    <a:lumMod val="75000"/>
                  </a:schemeClr>
                </a:solidFill>
                <a:effectLst/>
                <a:latin typeface="Cairo" panose="020B0604020202020204" charset="-78"/>
                <a:cs typeface="Cairo" panose="020B0604020202020204" charset="-78"/>
              </a:rPr>
              <a:t>coordinate-by-coordinate</a:t>
            </a:r>
            <a:r>
              <a:rPr lang="en-US" b="0" i="0" dirty="0">
                <a:solidFill>
                  <a:schemeClr val="accent2">
                    <a:lumMod val="75000"/>
                  </a:schemeClr>
                </a:solidFill>
                <a:effectLst/>
                <a:latin typeface="Cairo" panose="020B0604020202020204" charset="-78"/>
                <a:cs typeface="Cairo" panose="020B0604020202020204" charset="-78"/>
              </a:rPr>
              <a:t> to minimize the victim model's adversarial loss </a:t>
            </a:r>
            <a:r>
              <a:rPr lang="en-US" b="0" dirty="0" err="1">
                <a:solidFill>
                  <a:schemeClr val="accent2">
                    <a:lumMod val="75000"/>
                  </a:schemeClr>
                </a:solidFill>
                <a:effectLst/>
                <a:latin typeface="Cairo" panose="020B0604020202020204" charset="-78"/>
                <a:cs typeface="Cairo" panose="020B0604020202020204" charset="-78"/>
              </a:rPr>
              <a:t>Lv</a:t>
            </a:r>
            <a:r>
              <a:rPr lang="en-US" b="0" i="1" dirty="0" err="1">
                <a:solidFill>
                  <a:schemeClr val="accent2">
                    <a:lumMod val="75000"/>
                  </a:schemeClr>
                </a:solidFill>
                <a:effectLst/>
                <a:latin typeface="Cairo" panose="020B0604020202020204" charset="-78"/>
                <a:cs typeface="Cairo" panose="020B0604020202020204" charset="-78"/>
              </a:rPr>
              <a:t>Lv</a:t>
            </a:r>
            <a:r>
              <a:rPr lang="en-US" b="0" dirty="0">
                <a:solidFill>
                  <a:schemeClr val="accent2">
                    <a:lumMod val="75000"/>
                  </a:schemeClr>
                </a:solidFill>
                <a:effectLst/>
                <a:latin typeface="Cairo" panose="020B0604020202020204" charset="-78"/>
                <a:cs typeface="Cairo" panose="020B0604020202020204" charset="-78"/>
              </a:rPr>
              <a:t>​</a:t>
            </a:r>
            <a:r>
              <a:rPr lang="en-US" b="0" i="0" dirty="0">
                <a:solidFill>
                  <a:schemeClr val="accent2">
                    <a:lumMod val="75000"/>
                  </a:schemeClr>
                </a:solidFill>
                <a:effectLst/>
                <a:latin typeface="Cairo" panose="020B0604020202020204" charset="-78"/>
                <a:cs typeface="Cairo" panose="020B0604020202020204" charset="-78"/>
              </a:rPr>
              <a:t>. This process is known as </a:t>
            </a:r>
            <a:r>
              <a:rPr lang="en-US" b="1" i="0" dirty="0">
                <a:solidFill>
                  <a:schemeClr val="accent2">
                    <a:lumMod val="75000"/>
                  </a:schemeClr>
                </a:solidFill>
                <a:effectLst/>
                <a:latin typeface="Cairo" panose="020B0604020202020204" charset="-78"/>
                <a:cs typeface="Cairo" panose="020B0604020202020204" charset="-78"/>
              </a:rPr>
              <a:t>coordinate descent</a:t>
            </a:r>
            <a:r>
              <a:rPr lang="en-US" b="0" i="0" dirty="0">
                <a:solidFill>
                  <a:schemeClr val="accent2">
                    <a:lumMod val="75000"/>
                  </a:schemeClr>
                </a:solidFill>
                <a:effectLst/>
                <a:latin typeface="Cairo" panose="020B0604020202020204" charset="-78"/>
                <a:cs typeface="Cairo" panose="020B0604020202020204" charset="-78"/>
              </a:rPr>
              <a:t>. </a:t>
            </a:r>
            <a:endParaRPr lang="en-US" dirty="0">
              <a:solidFill>
                <a:schemeClr val="accent2">
                  <a:lumMod val="75000"/>
                </a:schemeClr>
              </a:solidFill>
              <a:latin typeface="Cairo" panose="020B0604020202020204" charset="-78"/>
              <a:cs typeface="Cairo" panose="020B0604020202020204" charset="-78"/>
            </a:endParaRPr>
          </a:p>
        </p:txBody>
      </p:sp>
    </p:spTree>
    <p:extLst>
      <p:ext uri="{BB962C8B-B14F-4D97-AF65-F5344CB8AC3E}">
        <p14:creationId xmlns:p14="http://schemas.microsoft.com/office/powerpoint/2010/main" val="726288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6F80-EBFF-4F14-9D3C-29B65B074E2B}"/>
              </a:ext>
            </a:extLst>
          </p:cNvPr>
          <p:cNvSpPr>
            <a:spLocks noGrp="1"/>
          </p:cNvSpPr>
          <p:nvPr>
            <p:ph type="title"/>
          </p:nvPr>
        </p:nvSpPr>
        <p:spPr/>
        <p:txBody>
          <a:bodyPr/>
          <a:lstStyle/>
          <a:p>
            <a:r>
              <a:rPr lang="en-US" dirty="0"/>
              <a:t>EXPERIMENT</a:t>
            </a:r>
          </a:p>
        </p:txBody>
      </p:sp>
      <p:sp>
        <p:nvSpPr>
          <p:cNvPr id="3" name="Title 2">
            <a:extLst>
              <a:ext uri="{FF2B5EF4-FFF2-40B4-BE49-F238E27FC236}">
                <a16:creationId xmlns:a16="http://schemas.microsoft.com/office/drawing/2014/main" id="{8F9F5C41-3AD2-4F35-8B93-B14432A1BE4E}"/>
              </a:ext>
            </a:extLst>
          </p:cNvPr>
          <p:cNvSpPr>
            <a:spLocks noGrp="1"/>
          </p:cNvSpPr>
          <p:nvPr>
            <p:ph type="title" idx="2"/>
          </p:nvPr>
        </p:nvSpPr>
        <p:spPr/>
        <p:txBody>
          <a:bodyPr/>
          <a:lstStyle/>
          <a:p>
            <a:r>
              <a:rPr lang="en-US" dirty="0"/>
              <a:t>3</a:t>
            </a:r>
          </a:p>
        </p:txBody>
      </p:sp>
    </p:spTree>
    <p:extLst>
      <p:ext uri="{BB962C8B-B14F-4D97-AF65-F5344CB8AC3E}">
        <p14:creationId xmlns:p14="http://schemas.microsoft.com/office/powerpoint/2010/main" val="3118960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p:nvPr/>
        </p:nvSpPr>
        <p:spPr>
          <a:xfrm>
            <a:off x="3301975" y="376250"/>
            <a:ext cx="1790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solidFill>
                  <a:schemeClr val="dk1"/>
                </a:solidFill>
                <a:latin typeface="Cairo"/>
                <a:ea typeface="Cairo"/>
                <a:cs typeface="Cairo"/>
                <a:sym typeface="Cairo"/>
              </a:rPr>
              <a:t>Authors</a:t>
            </a:r>
            <a:endParaRPr sz="3100" b="1">
              <a:solidFill>
                <a:schemeClr val="dk1"/>
              </a:solidFill>
              <a:latin typeface="Cairo"/>
              <a:ea typeface="Cairo"/>
              <a:cs typeface="Cairo"/>
              <a:sym typeface="Cairo"/>
            </a:endParaRPr>
          </a:p>
        </p:txBody>
      </p:sp>
      <p:sp>
        <p:nvSpPr>
          <p:cNvPr id="252" name="Google Shape;252;p29"/>
          <p:cNvSpPr txBox="1"/>
          <p:nvPr/>
        </p:nvSpPr>
        <p:spPr>
          <a:xfrm>
            <a:off x="1007325" y="1148475"/>
            <a:ext cx="3528900" cy="3250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iro"/>
              <a:buChar char="❖"/>
            </a:pPr>
            <a:r>
              <a:rPr lang="en" sz="1900" dirty="0">
                <a:solidFill>
                  <a:schemeClr val="dk1"/>
                </a:solidFill>
                <a:latin typeface="Cairo"/>
                <a:ea typeface="Cairo"/>
                <a:cs typeface="Cairo"/>
                <a:sym typeface="Cairo"/>
              </a:rPr>
              <a:t>Zikui Cai</a:t>
            </a:r>
            <a:endParaRPr sz="1900" dirty="0">
              <a:solidFill>
                <a:schemeClr val="dk1"/>
              </a:solidFill>
              <a:latin typeface="Cairo"/>
              <a:ea typeface="Cairo"/>
              <a:cs typeface="Cairo"/>
              <a:sym typeface="Cairo"/>
            </a:endParaRPr>
          </a:p>
          <a:p>
            <a:pPr marL="457200" lvl="0" indent="-349250" algn="l" rtl="0">
              <a:spcBef>
                <a:spcPts val="0"/>
              </a:spcBef>
              <a:spcAft>
                <a:spcPts val="0"/>
              </a:spcAft>
              <a:buClr>
                <a:schemeClr val="dk1"/>
              </a:buClr>
              <a:buSzPts val="1900"/>
              <a:buFont typeface="Cairo"/>
              <a:buChar char="❖"/>
            </a:pPr>
            <a:r>
              <a:rPr lang="en" sz="1900" dirty="0">
                <a:solidFill>
                  <a:schemeClr val="dk1"/>
                </a:solidFill>
                <a:latin typeface="Cairo"/>
                <a:ea typeface="Cairo"/>
                <a:cs typeface="Cairo"/>
                <a:sym typeface="Cairo"/>
              </a:rPr>
              <a:t>Chengyu Song</a:t>
            </a:r>
            <a:endParaRPr sz="1900" dirty="0">
              <a:solidFill>
                <a:schemeClr val="dk1"/>
              </a:solidFill>
              <a:latin typeface="Cairo"/>
              <a:ea typeface="Cairo"/>
              <a:cs typeface="Cairo"/>
              <a:sym typeface="Cairo"/>
            </a:endParaRPr>
          </a:p>
          <a:p>
            <a:pPr marL="457200" lvl="0" indent="-349250" algn="l" rtl="0">
              <a:spcBef>
                <a:spcPts val="0"/>
              </a:spcBef>
              <a:spcAft>
                <a:spcPts val="0"/>
              </a:spcAft>
              <a:buClr>
                <a:schemeClr val="dk1"/>
              </a:buClr>
              <a:buSzPts val="1900"/>
              <a:buFont typeface="Cairo"/>
              <a:buChar char="❖"/>
            </a:pPr>
            <a:r>
              <a:rPr lang="en" sz="1900" dirty="0">
                <a:solidFill>
                  <a:schemeClr val="dk1"/>
                </a:solidFill>
                <a:latin typeface="Cairo"/>
                <a:ea typeface="Cairo"/>
                <a:cs typeface="Cairo"/>
                <a:sym typeface="Cairo"/>
              </a:rPr>
              <a:t>Srikanth Krishnamurthy </a:t>
            </a:r>
            <a:endParaRPr sz="1900" dirty="0">
              <a:solidFill>
                <a:schemeClr val="dk1"/>
              </a:solidFill>
              <a:latin typeface="Cairo"/>
              <a:ea typeface="Cairo"/>
              <a:cs typeface="Cairo"/>
              <a:sym typeface="Cairo"/>
            </a:endParaRPr>
          </a:p>
          <a:p>
            <a:pPr marL="457200" lvl="0" indent="-349250" algn="l" rtl="0">
              <a:spcBef>
                <a:spcPts val="0"/>
              </a:spcBef>
              <a:spcAft>
                <a:spcPts val="0"/>
              </a:spcAft>
              <a:buClr>
                <a:schemeClr val="dk1"/>
              </a:buClr>
              <a:buSzPts val="1900"/>
              <a:buFont typeface="Cairo"/>
              <a:buChar char="❖"/>
            </a:pPr>
            <a:r>
              <a:rPr lang="en" sz="1900" dirty="0">
                <a:solidFill>
                  <a:schemeClr val="dk1"/>
                </a:solidFill>
                <a:latin typeface="Cairo"/>
                <a:ea typeface="Cairo"/>
                <a:cs typeface="Cairo"/>
                <a:sym typeface="Cairo"/>
              </a:rPr>
              <a:t>Amit Roy-Chowdhury</a:t>
            </a:r>
            <a:endParaRPr sz="1900" dirty="0">
              <a:solidFill>
                <a:schemeClr val="dk1"/>
              </a:solidFill>
              <a:latin typeface="Cairo"/>
              <a:ea typeface="Cairo"/>
              <a:cs typeface="Cairo"/>
              <a:sym typeface="Cairo"/>
            </a:endParaRPr>
          </a:p>
          <a:p>
            <a:pPr marL="457200" lvl="0" indent="-349250" algn="l" rtl="0">
              <a:spcBef>
                <a:spcPts val="0"/>
              </a:spcBef>
              <a:spcAft>
                <a:spcPts val="0"/>
              </a:spcAft>
              <a:buClr>
                <a:schemeClr val="dk1"/>
              </a:buClr>
              <a:buSzPts val="1900"/>
              <a:buFont typeface="Cairo"/>
              <a:buChar char="❖"/>
            </a:pPr>
            <a:r>
              <a:rPr lang="en" sz="1900" dirty="0">
                <a:solidFill>
                  <a:schemeClr val="dk1"/>
                </a:solidFill>
                <a:latin typeface="Cairo"/>
                <a:ea typeface="Cairo"/>
                <a:cs typeface="Cairo"/>
                <a:sym typeface="Cairo"/>
              </a:rPr>
              <a:t>M. Salman Asif</a:t>
            </a:r>
            <a:endParaRPr sz="1900" dirty="0">
              <a:solidFill>
                <a:schemeClr val="dk1"/>
              </a:solidFill>
              <a:latin typeface="Cairo"/>
              <a:ea typeface="Cairo"/>
              <a:cs typeface="Cairo"/>
              <a:sym typeface="Cairo"/>
            </a:endParaRPr>
          </a:p>
        </p:txBody>
      </p:sp>
      <p:pic>
        <p:nvPicPr>
          <p:cNvPr id="253" name="Google Shape;253;p29"/>
          <p:cNvPicPr preferRelativeResize="0"/>
          <p:nvPr/>
        </p:nvPicPr>
        <p:blipFill>
          <a:blip r:embed="rId3">
            <a:alphaModFix/>
          </a:blip>
          <a:stretch>
            <a:fillRect/>
          </a:stretch>
        </p:blipFill>
        <p:spPr>
          <a:xfrm>
            <a:off x="5049300" y="1351650"/>
            <a:ext cx="1587225" cy="1587225"/>
          </a:xfrm>
          <a:prstGeom prst="rect">
            <a:avLst/>
          </a:prstGeom>
          <a:noFill/>
          <a:ln>
            <a:noFill/>
          </a:ln>
        </p:spPr>
      </p:pic>
      <p:pic>
        <p:nvPicPr>
          <p:cNvPr id="254" name="Google Shape;254;p29"/>
          <p:cNvPicPr preferRelativeResize="0"/>
          <p:nvPr/>
        </p:nvPicPr>
        <p:blipFill>
          <a:blip r:embed="rId4">
            <a:alphaModFix/>
          </a:blip>
          <a:stretch>
            <a:fillRect/>
          </a:stretch>
        </p:blipFill>
        <p:spPr>
          <a:xfrm>
            <a:off x="6813700" y="1351650"/>
            <a:ext cx="1587226" cy="1587226"/>
          </a:xfrm>
          <a:prstGeom prst="rect">
            <a:avLst/>
          </a:prstGeom>
          <a:noFill/>
          <a:ln>
            <a:noFill/>
          </a:ln>
        </p:spPr>
      </p:pic>
      <p:pic>
        <p:nvPicPr>
          <p:cNvPr id="255" name="Google Shape;255;p29"/>
          <p:cNvPicPr preferRelativeResize="0"/>
          <p:nvPr/>
        </p:nvPicPr>
        <p:blipFill>
          <a:blip r:embed="rId5">
            <a:alphaModFix/>
          </a:blip>
          <a:stretch>
            <a:fillRect/>
          </a:stretch>
        </p:blipFill>
        <p:spPr>
          <a:xfrm>
            <a:off x="5049300" y="3126750"/>
            <a:ext cx="1587225" cy="1587225"/>
          </a:xfrm>
          <a:prstGeom prst="rect">
            <a:avLst/>
          </a:prstGeom>
          <a:noFill/>
          <a:ln>
            <a:noFill/>
          </a:ln>
        </p:spPr>
      </p:pic>
      <p:pic>
        <p:nvPicPr>
          <p:cNvPr id="256" name="Google Shape;256;p29"/>
          <p:cNvPicPr preferRelativeResize="0"/>
          <p:nvPr/>
        </p:nvPicPr>
        <p:blipFill>
          <a:blip r:embed="rId6">
            <a:alphaModFix/>
          </a:blip>
          <a:stretch>
            <a:fillRect/>
          </a:stretch>
        </p:blipFill>
        <p:spPr>
          <a:xfrm>
            <a:off x="6813700" y="3126750"/>
            <a:ext cx="1646750" cy="1587225"/>
          </a:xfrm>
          <a:prstGeom prst="rect">
            <a:avLst/>
          </a:prstGeom>
          <a:noFill/>
          <a:ln>
            <a:noFill/>
          </a:ln>
        </p:spPr>
      </p:pic>
      <p:pic>
        <p:nvPicPr>
          <p:cNvPr id="257" name="Google Shape;257;p29"/>
          <p:cNvPicPr preferRelativeResize="0"/>
          <p:nvPr/>
        </p:nvPicPr>
        <p:blipFill>
          <a:blip r:embed="rId7">
            <a:alphaModFix/>
          </a:blip>
          <a:stretch>
            <a:fillRect/>
          </a:stretch>
        </p:blipFill>
        <p:spPr>
          <a:xfrm>
            <a:off x="3237275" y="3126750"/>
            <a:ext cx="1587225" cy="1587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4693FC-B968-4BC8-821C-4589B917976F}"/>
              </a:ext>
            </a:extLst>
          </p:cNvPr>
          <p:cNvSpPr>
            <a:spLocks noGrp="1"/>
          </p:cNvSpPr>
          <p:nvPr>
            <p:ph type="subTitle" idx="1"/>
          </p:nvPr>
        </p:nvSpPr>
        <p:spPr>
          <a:xfrm>
            <a:off x="719975" y="1393799"/>
            <a:ext cx="5015400" cy="2648811"/>
          </a:xfrm>
        </p:spPr>
        <p:txBody>
          <a:bodyPr/>
          <a:lstStyle/>
          <a:p>
            <a:r>
              <a:rPr lang="en-US" dirty="0"/>
              <a:t>DATASET:</a:t>
            </a:r>
          </a:p>
          <a:p>
            <a:r>
              <a:rPr lang="en-US" b="0" i="0" dirty="0">
                <a:solidFill>
                  <a:srgbClr val="0D0D0D"/>
                </a:solidFill>
                <a:effectLst/>
                <a:latin typeface="ui-sans-serif"/>
              </a:rPr>
              <a:t>1000 ImageNet-like images (NeurIPS-17).</a:t>
            </a:r>
          </a:p>
          <a:p>
            <a:r>
              <a:rPr lang="en-US" b="0" i="0" dirty="0">
                <a:solidFill>
                  <a:srgbClr val="0D0D0D"/>
                </a:solidFill>
                <a:effectLst/>
                <a:latin typeface="ui-sans-serif"/>
              </a:rPr>
              <a:t>Google Cloud Vision API for real-world testing.</a:t>
            </a:r>
          </a:p>
          <a:p>
            <a:pPr marL="152400" indent="0">
              <a:buNone/>
            </a:pPr>
            <a:endParaRPr lang="en-US" b="0" i="0" dirty="0">
              <a:solidFill>
                <a:srgbClr val="0D0D0D"/>
              </a:solidFill>
              <a:effectLst/>
              <a:latin typeface="ui-sans-serif"/>
            </a:endParaRPr>
          </a:p>
          <a:p>
            <a:endParaRPr lang="en-US" dirty="0">
              <a:solidFill>
                <a:srgbClr val="0D0D0D"/>
              </a:solidFill>
              <a:latin typeface="ui-sans-serif"/>
            </a:endParaRPr>
          </a:p>
          <a:p>
            <a:pPr marL="152400" indent="0">
              <a:buNone/>
            </a:pPr>
            <a:endParaRPr lang="en-US" b="0" i="0" dirty="0">
              <a:solidFill>
                <a:srgbClr val="0D0D0D"/>
              </a:solidFill>
              <a:effectLst/>
              <a:latin typeface="ui-sans-serif"/>
            </a:endParaRPr>
          </a:p>
          <a:p>
            <a:pPr marL="152400" indent="0">
              <a:buNone/>
            </a:pPr>
            <a:endParaRPr lang="en-US" dirty="0"/>
          </a:p>
          <a:p>
            <a:r>
              <a:rPr lang="en-US" dirty="0"/>
              <a:t>MODELS:</a:t>
            </a:r>
          </a:p>
          <a:p>
            <a:pPr algn="l">
              <a:buFont typeface="Arial" panose="020B0604020202020204" pitchFamily="34" charset="0"/>
              <a:buChar char="•"/>
            </a:pPr>
            <a:r>
              <a:rPr lang="en-US" b="0" i="0" dirty="0">
                <a:solidFill>
                  <a:srgbClr val="0D0D0D"/>
                </a:solidFill>
                <a:effectLst/>
                <a:latin typeface="ui-sans-serif"/>
              </a:rPr>
              <a:t>Surrogate ensemble (20 models, e.g., VGG-16, ResNet-18).</a:t>
            </a:r>
          </a:p>
          <a:p>
            <a:pPr algn="l">
              <a:buFont typeface="Arial" panose="020B0604020202020204" pitchFamily="34" charset="0"/>
              <a:buChar char="•"/>
            </a:pPr>
            <a:r>
              <a:rPr lang="en-US" b="0" i="0" dirty="0">
                <a:solidFill>
                  <a:srgbClr val="0D0D0D"/>
                </a:solidFill>
                <a:effectLst/>
                <a:latin typeface="ui-sans-serif"/>
              </a:rPr>
              <a:t>Victim models (VGG-19, DenseNet-121).</a:t>
            </a:r>
          </a:p>
          <a:p>
            <a:pPr algn="l">
              <a:buFont typeface="Arial" panose="020B0604020202020204" pitchFamily="34" charset="0"/>
              <a:buChar char="•"/>
            </a:pPr>
            <a:endParaRPr lang="en-US" dirty="0">
              <a:solidFill>
                <a:srgbClr val="0D0D0D"/>
              </a:solidFill>
              <a:latin typeface="ui-sans-serif"/>
            </a:endParaRPr>
          </a:p>
          <a:p>
            <a:pPr algn="l">
              <a:buFont typeface="Arial" panose="020B0604020202020204" pitchFamily="34" charset="0"/>
              <a:buChar char="•"/>
            </a:pPr>
            <a:endParaRPr lang="en-US" dirty="0">
              <a:solidFill>
                <a:srgbClr val="0D0D0D"/>
              </a:solidFill>
              <a:latin typeface="ui-sans-serif"/>
            </a:endParaRPr>
          </a:p>
          <a:p>
            <a:pPr algn="l">
              <a:buFont typeface="Arial" panose="020B0604020202020204" pitchFamily="34" charset="0"/>
              <a:buChar char="•"/>
            </a:pPr>
            <a:endParaRPr lang="en-US" dirty="0">
              <a:solidFill>
                <a:srgbClr val="0D0D0D"/>
              </a:solidFill>
              <a:latin typeface="ui-sans-serif"/>
            </a:endParaRPr>
          </a:p>
          <a:p>
            <a:r>
              <a:rPr lang="en-US" dirty="0"/>
              <a:t>METRICS:</a:t>
            </a:r>
          </a:p>
          <a:p>
            <a:pPr>
              <a:buFont typeface="Arial" panose="020B0604020202020204" pitchFamily="34" charset="0"/>
              <a:buChar char="•"/>
            </a:pPr>
            <a:r>
              <a:rPr lang="en-US" b="0" i="0" dirty="0">
                <a:solidFill>
                  <a:srgbClr val="0D0D0D"/>
                </a:solidFill>
                <a:effectLst/>
                <a:latin typeface="ui-sans-serif"/>
              </a:rPr>
              <a:t>Query count, fooling rate, perturbation norms (</a:t>
            </a:r>
            <a:r>
              <a:rPr lang="en-US" b="0" i="0" dirty="0">
                <a:solidFill>
                  <a:srgbClr val="0D0D0D"/>
                </a:solidFill>
                <a:effectLst/>
                <a:latin typeface="KaTeX_Main"/>
              </a:rPr>
              <a:t>l∞,l2</a:t>
            </a:r>
            <a:r>
              <a:rPr lang="en-US" b="0" i="1" dirty="0">
                <a:solidFill>
                  <a:srgbClr val="0D0D0D"/>
                </a:solidFill>
                <a:effectLst/>
                <a:latin typeface="KaTeX_Math"/>
              </a:rPr>
              <a:t>l</a:t>
            </a:r>
            <a:r>
              <a:rPr lang="en-US" b="0" i="0" dirty="0">
                <a:solidFill>
                  <a:srgbClr val="0D0D0D"/>
                </a:solidFill>
                <a:effectLst/>
                <a:latin typeface="KaTeX_Main"/>
              </a:rPr>
              <a:t>∞​,</a:t>
            </a:r>
            <a:r>
              <a:rPr lang="en-US" b="0" i="1" dirty="0">
                <a:solidFill>
                  <a:srgbClr val="0D0D0D"/>
                </a:solidFill>
                <a:effectLst/>
                <a:latin typeface="KaTeX_Math"/>
              </a:rPr>
              <a:t>l</a:t>
            </a:r>
            <a:r>
              <a:rPr lang="en-US" b="0" i="0" dirty="0">
                <a:solidFill>
                  <a:srgbClr val="0D0D0D"/>
                </a:solidFill>
                <a:effectLst/>
                <a:latin typeface="KaTeX_Main"/>
              </a:rPr>
              <a:t>2​</a:t>
            </a:r>
            <a:r>
              <a:rPr lang="en-US" b="0" i="0" dirty="0">
                <a:solidFill>
                  <a:srgbClr val="0D0D0D"/>
                </a:solidFill>
                <a:effectLst/>
                <a:latin typeface="ui-sans-serif"/>
              </a:rPr>
              <a:t>).</a:t>
            </a:r>
          </a:p>
          <a:p>
            <a:pPr algn="l">
              <a:buFont typeface="Arial" panose="020B0604020202020204" pitchFamily="34" charset="0"/>
              <a:buChar char="•"/>
            </a:pPr>
            <a:endParaRPr lang="en-US" b="0" i="0" dirty="0">
              <a:solidFill>
                <a:srgbClr val="0D0D0D"/>
              </a:solidFill>
              <a:effectLst/>
              <a:latin typeface="ui-sans-serif"/>
            </a:endParaRPr>
          </a:p>
          <a:p>
            <a:pPr marL="152400" indent="0">
              <a:buNone/>
            </a:pPr>
            <a:endParaRPr lang="en-US" dirty="0"/>
          </a:p>
          <a:p>
            <a:pPr marL="152400" indent="0">
              <a:buNone/>
            </a:pPr>
            <a:endParaRPr lang="en-US" dirty="0"/>
          </a:p>
        </p:txBody>
      </p:sp>
      <p:sp>
        <p:nvSpPr>
          <p:cNvPr id="3" name="Title 2">
            <a:extLst>
              <a:ext uri="{FF2B5EF4-FFF2-40B4-BE49-F238E27FC236}">
                <a16:creationId xmlns:a16="http://schemas.microsoft.com/office/drawing/2014/main" id="{582A6596-F250-46B8-BCB7-186CDCEAA5E5}"/>
              </a:ext>
            </a:extLst>
          </p:cNvPr>
          <p:cNvSpPr>
            <a:spLocks noGrp="1"/>
          </p:cNvSpPr>
          <p:nvPr>
            <p:ph type="title"/>
          </p:nvPr>
        </p:nvSpPr>
        <p:spPr/>
        <p:txBody>
          <a:bodyPr/>
          <a:lstStyle/>
          <a:p>
            <a:r>
              <a:rPr lang="en-US" dirty="0"/>
              <a:t>Experiment Design</a:t>
            </a:r>
          </a:p>
        </p:txBody>
      </p:sp>
      <p:pic>
        <p:nvPicPr>
          <p:cNvPr id="5" name="Picture 4">
            <a:extLst>
              <a:ext uri="{FF2B5EF4-FFF2-40B4-BE49-F238E27FC236}">
                <a16:creationId xmlns:a16="http://schemas.microsoft.com/office/drawing/2014/main" id="{DB17B984-747D-408B-9FE8-FBD085B4964C}"/>
              </a:ext>
            </a:extLst>
          </p:cNvPr>
          <p:cNvPicPr>
            <a:picLocks noChangeAspect="1"/>
          </p:cNvPicPr>
          <p:nvPr/>
        </p:nvPicPr>
        <p:blipFill>
          <a:blip r:embed="rId2"/>
          <a:stretch>
            <a:fillRect/>
          </a:stretch>
        </p:blipFill>
        <p:spPr>
          <a:xfrm>
            <a:off x="5185334" y="731375"/>
            <a:ext cx="3238666" cy="3949903"/>
          </a:xfrm>
          <a:prstGeom prst="rect">
            <a:avLst/>
          </a:prstGeom>
        </p:spPr>
      </p:pic>
    </p:spTree>
    <p:extLst>
      <p:ext uri="{BB962C8B-B14F-4D97-AF65-F5344CB8AC3E}">
        <p14:creationId xmlns:p14="http://schemas.microsoft.com/office/powerpoint/2010/main" val="399988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3CA4EF4-2D53-4F8D-BACB-5E2C1C3CDAFC}"/>
              </a:ext>
            </a:extLst>
          </p:cNvPr>
          <p:cNvSpPr>
            <a:spLocks noGrp="1"/>
          </p:cNvSpPr>
          <p:nvPr>
            <p:ph type="subTitle" idx="1"/>
          </p:nvPr>
        </p:nvSpPr>
        <p:spPr/>
        <p:txBody>
          <a:bodyPr/>
          <a:lstStyle/>
          <a:p>
            <a:r>
              <a:rPr lang="en-US" b="1" dirty="0"/>
              <a:t>Bases Performance:</a:t>
            </a:r>
          </a:p>
          <a:p>
            <a:pPr marL="152400" indent="0">
              <a:buNone/>
            </a:pPr>
            <a:endParaRPr lang="en-US" dirty="0">
              <a:latin typeface="Cairo" panose="020B0604020202020204" charset="-78"/>
              <a:cs typeface="Cairo" panose="020B0604020202020204" charset="-78"/>
            </a:endParaRPr>
          </a:p>
          <a:p>
            <a:pPr algn="l">
              <a:buFont typeface="Arial" panose="020B0604020202020204" pitchFamily="34" charset="0"/>
              <a:buChar char="•"/>
            </a:pPr>
            <a:r>
              <a:rPr lang="en-US" dirty="0">
                <a:latin typeface="Cairo" panose="020B0604020202020204" charset="-78"/>
                <a:cs typeface="Cairo" panose="020B0604020202020204" charset="-78"/>
              </a:rPr>
              <a:t> </a:t>
            </a:r>
            <a:r>
              <a:rPr lang="en-US" dirty="0"/>
              <a:t>Achieves over 90% success rates for targeted attacks on popular victim models.</a:t>
            </a:r>
          </a:p>
          <a:p>
            <a:pPr algn="l">
              <a:buFont typeface="Arial" panose="020B0604020202020204" pitchFamily="34" charset="0"/>
              <a:buChar char="•"/>
            </a:pPr>
            <a:r>
              <a:rPr lang="en-US" dirty="0"/>
              <a:t>Requires as few as 3 queries per image on average.</a:t>
            </a:r>
          </a:p>
          <a:p>
            <a:pPr algn="l">
              <a:buFont typeface="Arial" panose="020B0604020202020204" pitchFamily="34" charset="0"/>
              <a:buChar char="•"/>
            </a:pPr>
            <a:r>
              <a:rPr lang="en-US" dirty="0"/>
              <a:t>At least 30× fewer queries compared to state-of-the-art methods like TREMBA and GFCS.</a:t>
            </a:r>
          </a:p>
          <a:p>
            <a:pPr marL="152400" indent="0" algn="l">
              <a:buNone/>
            </a:pPr>
            <a:endParaRPr lang="en-US" dirty="0"/>
          </a:p>
          <a:p>
            <a:pPr marL="152400" indent="0" algn="l">
              <a:buNone/>
            </a:pPr>
            <a:r>
              <a:rPr lang="en-US" b="1" dirty="0"/>
              <a:t>Victim Models Tested:</a:t>
            </a:r>
          </a:p>
          <a:p>
            <a:pPr algn="l">
              <a:buFont typeface="Arial" panose="020B0604020202020204" pitchFamily="34" charset="0"/>
              <a:buChar char="•"/>
            </a:pPr>
            <a:r>
              <a:rPr lang="en-US" dirty="0"/>
              <a:t>Pretrained ImageNet models used as </a:t>
            </a:r>
            <a:r>
              <a:rPr lang="en-US" dirty="0" err="1"/>
              <a:t>blackbox</a:t>
            </a:r>
            <a:r>
              <a:rPr lang="en-US" dirty="0"/>
              <a:t> victim classifiers:</a:t>
            </a:r>
          </a:p>
          <a:p>
            <a:pPr marL="742950" lvl="1" indent="-285750" algn="l">
              <a:buFont typeface="Arial" panose="020B0604020202020204" pitchFamily="34" charset="0"/>
              <a:buChar char="•"/>
            </a:pPr>
            <a:r>
              <a:rPr lang="en-US" dirty="0"/>
              <a:t>VGG-19</a:t>
            </a:r>
          </a:p>
          <a:p>
            <a:pPr marL="742950" lvl="1" indent="-285750" algn="l">
              <a:buFont typeface="Arial" panose="020B0604020202020204" pitchFamily="34" charset="0"/>
              <a:buChar char="•"/>
            </a:pPr>
            <a:r>
              <a:rPr lang="en-US" dirty="0"/>
              <a:t>DenseNet-121</a:t>
            </a:r>
          </a:p>
          <a:p>
            <a:pPr marL="742950" lvl="1" indent="-285750" algn="l">
              <a:buFont typeface="Arial" panose="020B0604020202020204" pitchFamily="34" charset="0"/>
              <a:buChar char="•"/>
            </a:pPr>
            <a:r>
              <a:rPr lang="en-US" dirty="0"/>
              <a:t>ResNeXt-50</a:t>
            </a:r>
          </a:p>
          <a:p>
            <a:pPr algn="l">
              <a:buFont typeface="Arial" panose="020B0604020202020204" pitchFamily="34" charset="0"/>
              <a:buChar char="•"/>
            </a:pPr>
            <a:r>
              <a:rPr lang="en-US" dirty="0"/>
              <a:t>BASES successfully fools diverse architectures, demonstrating generalizability</a:t>
            </a:r>
          </a:p>
          <a:p>
            <a:pPr marL="152400" indent="0" algn="l">
              <a:buNone/>
            </a:pPr>
            <a:endParaRPr lang="en-US" b="0" i="0" dirty="0">
              <a:solidFill>
                <a:srgbClr val="0D0D0D"/>
              </a:solidFill>
              <a:effectLst/>
              <a:latin typeface="ui-sans-serif"/>
            </a:endParaRPr>
          </a:p>
          <a:p>
            <a:pPr marL="152400" indent="0">
              <a:buNone/>
            </a:pPr>
            <a:endParaRPr lang="en-US" dirty="0"/>
          </a:p>
        </p:txBody>
      </p:sp>
      <p:sp>
        <p:nvSpPr>
          <p:cNvPr id="3" name="Title 2">
            <a:extLst>
              <a:ext uri="{FF2B5EF4-FFF2-40B4-BE49-F238E27FC236}">
                <a16:creationId xmlns:a16="http://schemas.microsoft.com/office/drawing/2014/main" id="{D44593B5-26FE-4014-9098-23A3F91442A9}"/>
              </a:ext>
            </a:extLst>
          </p:cNvPr>
          <p:cNvSpPr>
            <a:spLocks noGrp="1"/>
          </p:cNvSpPr>
          <p:nvPr>
            <p:ph type="title"/>
          </p:nvPr>
        </p:nvSpPr>
        <p:spPr/>
        <p:txBody>
          <a:bodyPr/>
          <a:lstStyle/>
          <a:p>
            <a:r>
              <a:rPr lang="en-US" dirty="0"/>
              <a:t>RESULTS: TARGETED ATTACKS</a:t>
            </a:r>
          </a:p>
        </p:txBody>
      </p:sp>
    </p:spTree>
    <p:extLst>
      <p:ext uri="{BB962C8B-B14F-4D97-AF65-F5344CB8AC3E}">
        <p14:creationId xmlns:p14="http://schemas.microsoft.com/office/powerpoint/2010/main" val="1830761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AD7340-13D0-479C-8F06-86A89E8CD288}"/>
              </a:ext>
            </a:extLst>
          </p:cNvPr>
          <p:cNvSpPr>
            <a:spLocks noGrp="1"/>
          </p:cNvSpPr>
          <p:nvPr>
            <p:ph type="subTitle" idx="1"/>
          </p:nvPr>
        </p:nvSpPr>
        <p:spPr/>
        <p:txBody>
          <a:bodyPr/>
          <a:lstStyle/>
          <a:p>
            <a:r>
              <a:rPr lang="en-US" dirty="0"/>
              <a:t>TREMBA</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Requires ~100 queries to achieve similar success rates.</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BASES outperforms it in query efficiency and fooling rate.</a:t>
            </a:r>
          </a:p>
          <a:p>
            <a:pPr algn="l">
              <a:buFont typeface="Arial" panose="020B0604020202020204" pitchFamily="34" charset="0"/>
              <a:buChar char="•"/>
            </a:pPr>
            <a:endParaRPr lang="en-US" dirty="0">
              <a:solidFill>
                <a:srgbClr val="0D0D0D"/>
              </a:solidFill>
              <a:latin typeface="Cairo" panose="020B0604020202020204" charset="-78"/>
              <a:cs typeface="Cairo" panose="020B0604020202020204" charset="-78"/>
            </a:endParaRP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GFCS:</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Lower success rate under limited query budgets.</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Relies on single-model surrogate gradients, whereas BASES uses an ensemble.</a:t>
            </a:r>
          </a:p>
          <a:p>
            <a:pPr algn="l">
              <a:buFont typeface="Arial" panose="020B0604020202020204" pitchFamily="34" charset="0"/>
              <a:buChar char="•"/>
            </a:pPr>
            <a:endParaRPr lang="en-US" b="0" i="0" dirty="0">
              <a:solidFill>
                <a:srgbClr val="0D0D0D"/>
              </a:solidFill>
              <a:effectLst/>
              <a:latin typeface="ui-sans-serif"/>
            </a:endParaRPr>
          </a:p>
          <a:p>
            <a:endParaRPr lang="en-US" dirty="0"/>
          </a:p>
        </p:txBody>
      </p:sp>
      <p:sp>
        <p:nvSpPr>
          <p:cNvPr id="3" name="Title 2">
            <a:extLst>
              <a:ext uri="{FF2B5EF4-FFF2-40B4-BE49-F238E27FC236}">
                <a16:creationId xmlns:a16="http://schemas.microsoft.com/office/drawing/2014/main" id="{2E154A57-D3BE-4F47-BA8E-39E6925D7FC8}"/>
              </a:ext>
            </a:extLst>
          </p:cNvPr>
          <p:cNvSpPr>
            <a:spLocks noGrp="1"/>
          </p:cNvSpPr>
          <p:nvPr>
            <p:ph type="title"/>
          </p:nvPr>
        </p:nvSpPr>
        <p:spPr/>
        <p:txBody>
          <a:bodyPr/>
          <a:lstStyle/>
          <a:p>
            <a:r>
              <a:rPr lang="en-US" dirty="0"/>
              <a:t>COMPARISON WITH OTHER METHODS</a:t>
            </a:r>
          </a:p>
        </p:txBody>
      </p:sp>
      <p:pic>
        <p:nvPicPr>
          <p:cNvPr id="5" name="Picture 4">
            <a:extLst>
              <a:ext uri="{FF2B5EF4-FFF2-40B4-BE49-F238E27FC236}">
                <a16:creationId xmlns:a16="http://schemas.microsoft.com/office/drawing/2014/main" id="{40C64347-C148-4790-88C5-B7657C541ECD}"/>
              </a:ext>
            </a:extLst>
          </p:cNvPr>
          <p:cNvPicPr>
            <a:picLocks noChangeAspect="1"/>
          </p:cNvPicPr>
          <p:nvPr/>
        </p:nvPicPr>
        <p:blipFill>
          <a:blip r:embed="rId2"/>
          <a:stretch>
            <a:fillRect/>
          </a:stretch>
        </p:blipFill>
        <p:spPr>
          <a:xfrm>
            <a:off x="719975" y="3103796"/>
            <a:ext cx="7451848" cy="1739157"/>
          </a:xfrm>
          <a:prstGeom prst="rect">
            <a:avLst/>
          </a:prstGeom>
        </p:spPr>
      </p:pic>
    </p:spTree>
    <p:extLst>
      <p:ext uri="{BB962C8B-B14F-4D97-AF65-F5344CB8AC3E}">
        <p14:creationId xmlns:p14="http://schemas.microsoft.com/office/powerpoint/2010/main" val="3580533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ABB3-E1DD-4C94-A9D4-FC542FE2AE91}"/>
              </a:ext>
            </a:extLst>
          </p:cNvPr>
          <p:cNvSpPr>
            <a:spLocks noGrp="1"/>
          </p:cNvSpPr>
          <p:nvPr>
            <p:ph type="title"/>
          </p:nvPr>
        </p:nvSpPr>
        <p:spPr/>
        <p:txBody>
          <a:bodyPr/>
          <a:lstStyle/>
          <a:p>
            <a:r>
              <a:rPr lang="en-US" dirty="0"/>
              <a:t>TRANSFERABILITY</a:t>
            </a:r>
          </a:p>
        </p:txBody>
      </p:sp>
      <p:sp>
        <p:nvSpPr>
          <p:cNvPr id="3" name="Subtitle 2">
            <a:extLst>
              <a:ext uri="{FF2B5EF4-FFF2-40B4-BE49-F238E27FC236}">
                <a16:creationId xmlns:a16="http://schemas.microsoft.com/office/drawing/2014/main" id="{D6CF1849-B77C-4034-8003-3E0C666F4313}"/>
              </a:ext>
            </a:extLst>
          </p:cNvPr>
          <p:cNvSpPr>
            <a:spLocks noGrp="1"/>
          </p:cNvSpPr>
          <p:nvPr>
            <p:ph type="subTitle" idx="1"/>
          </p:nvPr>
        </p:nvSpPr>
        <p:spPr/>
        <p:txBody>
          <a:bodyPr/>
          <a:lstStyle/>
          <a:p>
            <a:r>
              <a:rPr lang="en-US" sz="1400" b="1" dirty="0"/>
              <a:t>What is transferability ?</a:t>
            </a:r>
          </a:p>
          <a:p>
            <a:endParaRPr lang="en-US" dirty="0">
              <a:latin typeface="Cairo" panose="020B0604020202020204" charset="-78"/>
              <a:cs typeface="Cairo" panose="020B0604020202020204" charset="-78"/>
            </a:endParaRPr>
          </a:p>
          <a:p>
            <a:r>
              <a:rPr lang="en-US" dirty="0"/>
              <a:t>Transferability refers to the ability of adversarial perturbations generated for one model (surrogate model) to successfully fool other, unseen models (victim models).</a:t>
            </a:r>
          </a:p>
          <a:p>
            <a:r>
              <a:rPr lang="en-US" dirty="0"/>
              <a:t>This is a crucial feature for black-box attacks where the attacker has no access to the victim model.</a:t>
            </a:r>
          </a:p>
          <a:p>
            <a:endParaRPr lang="en-US" b="1" dirty="0"/>
          </a:p>
          <a:p>
            <a:pPr marL="152400" indent="0">
              <a:buNone/>
            </a:pPr>
            <a:endParaRPr lang="en-US" sz="1400" b="1" dirty="0"/>
          </a:p>
          <a:p>
            <a:pPr marL="152400" indent="0">
              <a:buNone/>
            </a:pPr>
            <a:r>
              <a:rPr lang="en-US" sz="1400" b="1" dirty="0"/>
              <a:t>Why is Transferability Important for BASES?</a:t>
            </a:r>
          </a:p>
          <a:p>
            <a:pPr marL="152400" indent="0">
              <a:buNone/>
            </a:pPr>
            <a:endParaRPr lang="en-US" sz="1400" b="1" dirty="0"/>
          </a:p>
          <a:p>
            <a:r>
              <a:rPr lang="en-US" dirty="0"/>
              <a:t>BASES aims to create perturbations that work across multiple models with minimal queries.</a:t>
            </a:r>
          </a:p>
          <a:p>
            <a:r>
              <a:rPr lang="en-US" dirty="0"/>
              <a:t>Perturbations generated by a diverse surrogate ensemble have a higher chance of transferring to different victim models.</a:t>
            </a:r>
          </a:p>
          <a:p>
            <a:pPr marL="152400" indent="0">
              <a:buNone/>
            </a:pPr>
            <a:endParaRPr lang="en-US" dirty="0"/>
          </a:p>
          <a:p>
            <a:endParaRPr lang="en-US" dirty="0"/>
          </a:p>
        </p:txBody>
      </p:sp>
      <p:pic>
        <p:nvPicPr>
          <p:cNvPr id="5" name="Picture 4">
            <a:extLst>
              <a:ext uri="{FF2B5EF4-FFF2-40B4-BE49-F238E27FC236}">
                <a16:creationId xmlns:a16="http://schemas.microsoft.com/office/drawing/2014/main" id="{24511FE8-502F-4FC3-9111-3D7343FD8C19}"/>
              </a:ext>
            </a:extLst>
          </p:cNvPr>
          <p:cNvPicPr>
            <a:picLocks noChangeAspect="1"/>
          </p:cNvPicPr>
          <p:nvPr/>
        </p:nvPicPr>
        <p:blipFill>
          <a:blip r:embed="rId2"/>
          <a:stretch>
            <a:fillRect/>
          </a:stretch>
        </p:blipFill>
        <p:spPr>
          <a:xfrm>
            <a:off x="4572000" y="1994586"/>
            <a:ext cx="4402677" cy="1761071"/>
          </a:xfrm>
          <a:prstGeom prst="rect">
            <a:avLst/>
          </a:prstGeom>
        </p:spPr>
      </p:pic>
    </p:spTree>
    <p:extLst>
      <p:ext uri="{BB962C8B-B14F-4D97-AF65-F5344CB8AC3E}">
        <p14:creationId xmlns:p14="http://schemas.microsoft.com/office/powerpoint/2010/main" val="2228893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6B22-F093-4233-A0AD-33A8F8670C64}"/>
              </a:ext>
            </a:extLst>
          </p:cNvPr>
          <p:cNvSpPr>
            <a:spLocks noGrp="1"/>
          </p:cNvSpPr>
          <p:nvPr>
            <p:ph type="title"/>
          </p:nvPr>
        </p:nvSpPr>
        <p:spPr/>
        <p:txBody>
          <a:bodyPr/>
          <a:lstStyle/>
          <a:p>
            <a:r>
              <a:rPr lang="en-US" dirty="0"/>
              <a:t>HARD –LABEL BLACK-BOX CLASSIFIERS</a:t>
            </a:r>
          </a:p>
        </p:txBody>
      </p:sp>
      <p:sp>
        <p:nvSpPr>
          <p:cNvPr id="3" name="Subtitle 2">
            <a:extLst>
              <a:ext uri="{FF2B5EF4-FFF2-40B4-BE49-F238E27FC236}">
                <a16:creationId xmlns:a16="http://schemas.microsoft.com/office/drawing/2014/main" id="{02B342BD-EC5F-476D-99EC-F859CFBB404A}"/>
              </a:ext>
            </a:extLst>
          </p:cNvPr>
          <p:cNvSpPr>
            <a:spLocks noGrp="1"/>
          </p:cNvSpPr>
          <p:nvPr>
            <p:ph type="subTitle" idx="1"/>
          </p:nvPr>
        </p:nvSpPr>
        <p:spPr>
          <a:xfrm>
            <a:off x="720000" y="1522796"/>
            <a:ext cx="3748800" cy="1188900"/>
          </a:xfrm>
        </p:spPr>
        <p:txBody>
          <a:bodyPr/>
          <a:lstStyle/>
          <a:p>
            <a:pPr algn="l">
              <a:buFont typeface="Arial" panose="020B0604020202020204" pitchFamily="34" charset="0"/>
              <a:buChar char="•"/>
            </a:pPr>
            <a:r>
              <a:rPr lang="en-US" b="1" i="0" dirty="0">
                <a:solidFill>
                  <a:srgbClr val="0D0D0D"/>
                </a:solidFill>
                <a:effectLst/>
                <a:latin typeface="Cairo" panose="020B0604020202020204" charset="-78"/>
                <a:cs typeface="Cairo" panose="020B0604020202020204" charset="-78"/>
              </a:rPr>
              <a:t>Hard-label classifiers</a:t>
            </a:r>
            <a:r>
              <a:rPr lang="en-US" b="0" i="0" dirty="0">
                <a:solidFill>
                  <a:srgbClr val="0D0D0D"/>
                </a:solidFill>
                <a:effectLst/>
                <a:latin typeface="Cairo" panose="020B0604020202020204" charset="-78"/>
                <a:cs typeface="Cairo" panose="020B0604020202020204" charset="-78"/>
              </a:rPr>
              <a:t> return only the top prediction label without confidence values.</a:t>
            </a:r>
          </a:p>
          <a:p>
            <a:pPr marL="152400" indent="0" algn="l">
              <a:buNone/>
            </a:pPr>
            <a:endParaRPr lang="en-US" b="0"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These are often used in real-world applications, like cloud services (e.g., Google Cloud Vision).</a:t>
            </a:r>
          </a:p>
          <a:p>
            <a:pPr algn="l">
              <a:buFont typeface="Arial" panose="020B0604020202020204" pitchFamily="34" charset="0"/>
              <a:buChar char="•"/>
            </a:pPr>
            <a:endParaRPr lang="en-US" dirty="0">
              <a:solidFill>
                <a:srgbClr val="0D0D0D"/>
              </a:solidFill>
              <a:latin typeface="Cairo" panose="020B0604020202020204" charset="-78"/>
              <a:cs typeface="Cairo" panose="020B0604020202020204" charset="-78"/>
            </a:endParaRPr>
          </a:p>
          <a:p>
            <a:pPr algn="l">
              <a:buFont typeface="Arial" panose="020B0604020202020204" pitchFamily="34" charset="0"/>
              <a:buChar char="•"/>
            </a:pPr>
            <a:r>
              <a:rPr lang="en-US" b="1" i="0" dirty="0">
                <a:solidFill>
                  <a:srgbClr val="0D0D0D"/>
                </a:solidFill>
                <a:effectLst/>
                <a:latin typeface="Cairo" panose="020B0604020202020204" charset="-78"/>
                <a:cs typeface="Cairo" panose="020B0604020202020204" charset="-78"/>
              </a:rPr>
              <a:t>BASES</a:t>
            </a:r>
            <a:r>
              <a:rPr lang="en-US" b="0" i="0" dirty="0">
                <a:solidFill>
                  <a:srgbClr val="0D0D0D"/>
                </a:solidFill>
                <a:effectLst/>
                <a:latin typeface="Cairo" panose="020B0604020202020204" charset="-78"/>
                <a:cs typeface="Cairo" panose="020B0604020202020204" charset="-78"/>
              </a:rPr>
              <a:t> is effective against </a:t>
            </a:r>
            <a:r>
              <a:rPr lang="en-US" b="1" i="0" dirty="0">
                <a:solidFill>
                  <a:srgbClr val="0D0D0D"/>
                </a:solidFill>
                <a:effectLst/>
                <a:latin typeface="Cairo" panose="020B0604020202020204" charset="-78"/>
                <a:cs typeface="Cairo" panose="020B0604020202020204" charset="-78"/>
              </a:rPr>
              <a:t>hard-label black-box classifiers</a:t>
            </a:r>
            <a:r>
              <a:rPr lang="en-US" b="0" i="0" dirty="0">
                <a:solidFill>
                  <a:srgbClr val="0D0D0D"/>
                </a:solidFill>
                <a:effectLst/>
                <a:latin typeface="Cairo" panose="020B0604020202020204" charset="-78"/>
                <a:cs typeface="Cairo" panose="020B0604020202020204" charset="-78"/>
              </a:rPr>
              <a:t>.</a:t>
            </a:r>
          </a:p>
          <a:p>
            <a:pPr marL="152400" indent="0" algn="l">
              <a:buNone/>
            </a:pPr>
            <a:endParaRPr lang="en-US" b="0"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Achieves a </a:t>
            </a:r>
            <a:r>
              <a:rPr lang="en-US" b="1" i="0" dirty="0">
                <a:solidFill>
                  <a:srgbClr val="0D0D0D"/>
                </a:solidFill>
                <a:effectLst/>
                <a:latin typeface="Cairo" panose="020B0604020202020204" charset="-78"/>
                <a:cs typeface="Cairo" panose="020B0604020202020204" charset="-78"/>
              </a:rPr>
              <a:t>63% improvement</a:t>
            </a:r>
            <a:r>
              <a:rPr lang="en-US" b="0" i="0" dirty="0">
                <a:solidFill>
                  <a:srgbClr val="0D0D0D"/>
                </a:solidFill>
                <a:effectLst/>
                <a:latin typeface="Cairo" panose="020B0604020202020204" charset="-78"/>
                <a:cs typeface="Cairo" panose="020B0604020202020204" charset="-78"/>
              </a:rPr>
              <a:t> in </a:t>
            </a:r>
            <a:r>
              <a:rPr lang="en-US" b="1" i="0" dirty="0">
                <a:solidFill>
                  <a:srgbClr val="0D0D0D"/>
                </a:solidFill>
                <a:effectLst/>
                <a:latin typeface="Cairo" panose="020B0604020202020204" charset="-78"/>
                <a:cs typeface="Cairo" panose="020B0604020202020204" charset="-78"/>
              </a:rPr>
              <a:t>fooling rate</a:t>
            </a:r>
            <a:r>
              <a:rPr lang="en-US" b="0" i="0" dirty="0">
                <a:solidFill>
                  <a:srgbClr val="0D0D0D"/>
                </a:solidFill>
                <a:effectLst/>
                <a:latin typeface="Cairo" panose="020B0604020202020204" charset="-78"/>
                <a:cs typeface="Cairo" panose="020B0604020202020204" charset="-78"/>
              </a:rPr>
              <a:t> compared to traditional methods on challenging models.</a:t>
            </a:r>
          </a:p>
          <a:p>
            <a:pPr algn="l">
              <a:buFont typeface="Arial" panose="020B0604020202020204" pitchFamily="34" charset="0"/>
              <a:buChar char="•"/>
            </a:pPr>
            <a:endParaRPr lang="en-US" b="0" i="0" dirty="0">
              <a:solidFill>
                <a:srgbClr val="0D0D0D"/>
              </a:solidFill>
              <a:effectLst/>
              <a:latin typeface="ui-sans-serif"/>
            </a:endParaRPr>
          </a:p>
          <a:p>
            <a:endParaRPr lang="en-US" dirty="0"/>
          </a:p>
          <a:p>
            <a:endParaRPr lang="en-US" dirty="0"/>
          </a:p>
        </p:txBody>
      </p:sp>
      <p:pic>
        <p:nvPicPr>
          <p:cNvPr id="5" name="Picture 4">
            <a:extLst>
              <a:ext uri="{FF2B5EF4-FFF2-40B4-BE49-F238E27FC236}">
                <a16:creationId xmlns:a16="http://schemas.microsoft.com/office/drawing/2014/main" id="{C913313E-EAE5-4574-A8DC-33BEEC64E131}"/>
              </a:ext>
            </a:extLst>
          </p:cNvPr>
          <p:cNvPicPr>
            <a:picLocks noChangeAspect="1"/>
          </p:cNvPicPr>
          <p:nvPr/>
        </p:nvPicPr>
        <p:blipFill>
          <a:blip r:embed="rId2"/>
          <a:stretch>
            <a:fillRect/>
          </a:stretch>
        </p:blipFill>
        <p:spPr>
          <a:xfrm>
            <a:off x="4468800" y="1930452"/>
            <a:ext cx="4275438" cy="1562488"/>
          </a:xfrm>
          <a:prstGeom prst="rect">
            <a:avLst/>
          </a:prstGeom>
        </p:spPr>
      </p:pic>
    </p:spTree>
    <p:extLst>
      <p:ext uri="{BB962C8B-B14F-4D97-AF65-F5344CB8AC3E}">
        <p14:creationId xmlns:p14="http://schemas.microsoft.com/office/powerpoint/2010/main" val="1424620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DC33-C474-4812-AF34-D9AA498EFF4C}"/>
              </a:ext>
            </a:extLst>
          </p:cNvPr>
          <p:cNvSpPr>
            <a:spLocks noGrp="1"/>
          </p:cNvSpPr>
          <p:nvPr>
            <p:ph type="title"/>
          </p:nvPr>
        </p:nvSpPr>
        <p:spPr/>
        <p:txBody>
          <a:bodyPr/>
          <a:lstStyle/>
          <a:p>
            <a:r>
              <a:rPr lang="en-US" dirty="0"/>
              <a:t>OBJECT DETECTION</a:t>
            </a:r>
          </a:p>
        </p:txBody>
      </p:sp>
      <p:sp>
        <p:nvSpPr>
          <p:cNvPr id="3" name="Subtitle 2">
            <a:extLst>
              <a:ext uri="{FF2B5EF4-FFF2-40B4-BE49-F238E27FC236}">
                <a16:creationId xmlns:a16="http://schemas.microsoft.com/office/drawing/2014/main" id="{CC2DE238-3C56-4BD1-9064-A937D05C2297}"/>
              </a:ext>
            </a:extLst>
          </p:cNvPr>
          <p:cNvSpPr>
            <a:spLocks noGrp="1"/>
          </p:cNvSpPr>
          <p:nvPr>
            <p:ph type="subTitle" idx="1"/>
          </p:nvPr>
        </p:nvSpPr>
        <p:spPr>
          <a:xfrm>
            <a:off x="719974" y="1164449"/>
            <a:ext cx="7571409" cy="2221301"/>
          </a:xfrm>
        </p:spPr>
        <p:txBody>
          <a:bodyPr/>
          <a:lstStyle/>
          <a:p>
            <a:pPr algn="l">
              <a:buFont typeface="Arial" panose="020B0604020202020204" pitchFamily="34" charset="0"/>
              <a:buChar char="•"/>
            </a:pPr>
            <a:r>
              <a:rPr lang="en-US" i="0" dirty="0">
                <a:solidFill>
                  <a:srgbClr val="0D0D0D"/>
                </a:solidFill>
                <a:effectLst/>
                <a:latin typeface="Cairo" panose="020B0604020202020204" charset="-78"/>
                <a:cs typeface="Cairo" panose="020B0604020202020204" charset="-78"/>
              </a:rPr>
              <a:t>While BASES is primarily tested on image classification, it can also be applied to object detection tasks.</a:t>
            </a:r>
          </a:p>
          <a:p>
            <a:pPr marL="152400" indent="0" algn="l">
              <a:buNone/>
            </a:pPr>
            <a:endParaRPr lang="en-US"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i="0" dirty="0">
                <a:solidFill>
                  <a:srgbClr val="0D0D0D"/>
                </a:solidFill>
                <a:effectLst/>
                <a:latin typeface="Cairo" panose="020B0604020202020204" charset="-78"/>
                <a:cs typeface="Cairo" panose="020B0604020202020204" charset="-78"/>
              </a:rPr>
              <a:t>Object detection involves identifying objects within an image and classifying them, often with bounding boxes</a:t>
            </a:r>
            <a:r>
              <a:rPr lang="en-US" b="0" i="0" dirty="0">
                <a:solidFill>
                  <a:srgbClr val="0D0D0D"/>
                </a:solidFill>
                <a:effectLst/>
                <a:latin typeface="ui-sans-serif"/>
              </a:rPr>
              <a:t>.</a:t>
            </a:r>
          </a:p>
          <a:p>
            <a:pPr algn="l">
              <a:buFont typeface="Arial" panose="020B0604020202020204" pitchFamily="34" charset="0"/>
              <a:buChar char="•"/>
            </a:pPr>
            <a:endParaRPr lang="en-US" b="0" i="0" dirty="0">
              <a:solidFill>
                <a:srgbClr val="0D0D0D"/>
              </a:solidFill>
              <a:effectLst/>
              <a:latin typeface="ui-sans-serif"/>
            </a:endParaRPr>
          </a:p>
          <a:p>
            <a:endParaRPr lang="en-US" dirty="0"/>
          </a:p>
        </p:txBody>
      </p:sp>
      <p:pic>
        <p:nvPicPr>
          <p:cNvPr id="7" name="Picture 6">
            <a:extLst>
              <a:ext uri="{FF2B5EF4-FFF2-40B4-BE49-F238E27FC236}">
                <a16:creationId xmlns:a16="http://schemas.microsoft.com/office/drawing/2014/main" id="{E2234ACA-6623-4876-8F49-72C3DF4B283D}"/>
              </a:ext>
            </a:extLst>
          </p:cNvPr>
          <p:cNvPicPr>
            <a:picLocks noChangeAspect="1"/>
          </p:cNvPicPr>
          <p:nvPr/>
        </p:nvPicPr>
        <p:blipFill>
          <a:blip r:embed="rId2"/>
          <a:stretch>
            <a:fillRect/>
          </a:stretch>
        </p:blipFill>
        <p:spPr>
          <a:xfrm>
            <a:off x="4643808" y="2974335"/>
            <a:ext cx="4182387" cy="1116278"/>
          </a:xfrm>
          <a:prstGeom prst="rect">
            <a:avLst/>
          </a:prstGeom>
        </p:spPr>
      </p:pic>
      <p:pic>
        <p:nvPicPr>
          <p:cNvPr id="9" name="Picture 8">
            <a:extLst>
              <a:ext uri="{FF2B5EF4-FFF2-40B4-BE49-F238E27FC236}">
                <a16:creationId xmlns:a16="http://schemas.microsoft.com/office/drawing/2014/main" id="{0AA5FBAF-D798-4812-8A82-2A8DA2482394}"/>
              </a:ext>
            </a:extLst>
          </p:cNvPr>
          <p:cNvPicPr>
            <a:picLocks noChangeAspect="1"/>
          </p:cNvPicPr>
          <p:nvPr/>
        </p:nvPicPr>
        <p:blipFill>
          <a:blip r:embed="rId3"/>
          <a:stretch>
            <a:fillRect/>
          </a:stretch>
        </p:blipFill>
        <p:spPr>
          <a:xfrm>
            <a:off x="852617" y="2511860"/>
            <a:ext cx="4076818" cy="1747780"/>
          </a:xfrm>
          <a:prstGeom prst="rect">
            <a:avLst/>
          </a:prstGeom>
        </p:spPr>
      </p:pic>
    </p:spTree>
    <p:extLst>
      <p:ext uri="{BB962C8B-B14F-4D97-AF65-F5344CB8AC3E}">
        <p14:creationId xmlns:p14="http://schemas.microsoft.com/office/powerpoint/2010/main" val="2171666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1348-E862-41EB-ABDA-0F6B2395377C}"/>
              </a:ext>
            </a:extLst>
          </p:cNvPr>
          <p:cNvSpPr>
            <a:spLocks noGrp="1"/>
          </p:cNvSpPr>
          <p:nvPr>
            <p:ph type="title"/>
          </p:nvPr>
        </p:nvSpPr>
        <p:spPr/>
        <p:txBody>
          <a:bodyPr/>
          <a:lstStyle/>
          <a:p>
            <a:r>
              <a:rPr lang="en-US" dirty="0"/>
              <a:t>Some of Our Experiments</a:t>
            </a:r>
          </a:p>
        </p:txBody>
      </p:sp>
      <p:sp>
        <p:nvSpPr>
          <p:cNvPr id="3" name="Title 2">
            <a:extLst>
              <a:ext uri="{FF2B5EF4-FFF2-40B4-BE49-F238E27FC236}">
                <a16:creationId xmlns:a16="http://schemas.microsoft.com/office/drawing/2014/main" id="{61F4FD43-B501-4D3D-B1AF-A0AA0EB7CAA2}"/>
              </a:ext>
            </a:extLst>
          </p:cNvPr>
          <p:cNvSpPr>
            <a:spLocks noGrp="1"/>
          </p:cNvSpPr>
          <p:nvPr>
            <p:ph type="title" idx="2"/>
          </p:nvPr>
        </p:nvSpPr>
        <p:spPr/>
        <p:txBody>
          <a:bodyPr/>
          <a:lstStyle/>
          <a:p>
            <a:r>
              <a:rPr lang="en-US" dirty="0"/>
              <a:t>4</a:t>
            </a:r>
          </a:p>
        </p:txBody>
      </p:sp>
    </p:spTree>
    <p:extLst>
      <p:ext uri="{BB962C8B-B14F-4D97-AF65-F5344CB8AC3E}">
        <p14:creationId xmlns:p14="http://schemas.microsoft.com/office/powerpoint/2010/main" val="3352833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7B33-F13A-494A-81DD-79D0370C1C19}"/>
              </a:ext>
            </a:extLst>
          </p:cNvPr>
          <p:cNvSpPr>
            <a:spLocks noGrp="1"/>
          </p:cNvSpPr>
          <p:nvPr>
            <p:ph type="title"/>
          </p:nvPr>
        </p:nvSpPr>
        <p:spPr/>
        <p:txBody>
          <a:bodyPr/>
          <a:lstStyle/>
          <a:p>
            <a:r>
              <a:rPr lang="en-US" dirty="0"/>
              <a:t>Impact of Number of Models in the Ensemble </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137FD56F-CC1E-4CCE-810A-7AF1888AC2BB}"/>
                  </a:ext>
                </a:extLst>
              </p:cNvPr>
              <p:cNvSpPr>
                <a:spLocks noGrp="1"/>
              </p:cNvSpPr>
              <p:nvPr>
                <p:ph type="subTitle" idx="1"/>
              </p:nvPr>
            </p:nvSpPr>
            <p:spPr>
              <a:xfrm>
                <a:off x="720000" y="1616836"/>
                <a:ext cx="3748800" cy="2088889"/>
              </a:xfrm>
            </p:spPr>
            <p:txBody>
              <a:bodyPr/>
              <a:lstStyle/>
              <a:p>
                <a:r>
                  <a:rPr lang="en-US" sz="1600" dirty="0"/>
                  <a:t>Why analyze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𝑤𝑏</m:t>
                        </m:r>
                      </m:sub>
                    </m:sSub>
                  </m:oMath>
                </a14:m>
                <a:r>
                  <a:rPr lang="en-US" sz="1600" dirty="0"/>
                  <a:t>?</a:t>
                </a:r>
              </a:p>
              <a:p>
                <a:pPr marL="152400" indent="0">
                  <a:buNone/>
                </a:pPr>
                <a:endParaRPr lang="en-US" dirty="0"/>
              </a:p>
              <a:p>
                <a:pPr algn="l">
                  <a:buFont typeface="Arial" panose="020B0604020202020204" pitchFamily="34" charset="0"/>
                  <a:buChar char="•"/>
                </a:pPr>
                <a:r>
                  <a:rPr lang="en-US" dirty="0"/>
                  <a:t>The number of surrogate models in the ensemble directly affects:</a:t>
                </a:r>
              </a:p>
              <a:p>
                <a:pPr marL="742950" lvl="1" indent="-285750" algn="l">
                  <a:buFont typeface="Arial" panose="020B0604020202020204" pitchFamily="34" charset="0"/>
                  <a:buChar char="•"/>
                </a:pPr>
                <a:r>
                  <a:rPr lang="en-US" dirty="0"/>
                  <a:t>Diversity of perturbations.</a:t>
                </a:r>
              </a:p>
              <a:p>
                <a:pPr marL="742950" lvl="1" indent="-285750" algn="l">
                  <a:buFont typeface="Arial" panose="020B0604020202020204" pitchFamily="34" charset="0"/>
                  <a:buChar char="•"/>
                </a:pPr>
                <a:r>
                  <a:rPr lang="en-US" dirty="0"/>
                  <a:t>Success rates of attacks.</a:t>
                </a:r>
              </a:p>
              <a:p>
                <a:pPr marL="742950" lvl="1" indent="-285750" algn="l">
                  <a:buFont typeface="Arial" panose="020B0604020202020204" pitchFamily="34" charset="0"/>
                  <a:buChar char="•"/>
                </a:pPr>
                <a:r>
                  <a:rPr lang="en-US" dirty="0"/>
                  <a:t>Computational cost.</a:t>
                </a:r>
              </a:p>
              <a:p>
                <a:pPr marL="742950" lvl="1" indent="-285750" algn="l">
                  <a:buFont typeface="Arial" panose="020B0604020202020204" pitchFamily="34" charset="0"/>
                  <a:buChar char="•"/>
                </a:pPr>
                <a:r>
                  <a:rPr lang="en-US" dirty="0"/>
                  <a:t>Analyzed results for </a:t>
                </a:r>
                <a14:m>
                  <m:oMath xmlns:m="http://schemas.openxmlformats.org/officeDocument/2006/math">
                    <m:sSub>
                      <m:sSubPr>
                        <m:ctrlPr>
                          <a:rPr lang="en-US"/>
                        </m:ctrlPr>
                      </m:sSubPr>
                      <m:e>
                        <m:r>
                          <a:rPr lang="en-US"/>
                          <m:t>𝑁</m:t>
                        </m:r>
                      </m:e>
                      <m:sub>
                        <m:r>
                          <a:rPr lang="en-US"/>
                          <m:t>𝑤𝑏</m:t>
                        </m:r>
                      </m:sub>
                    </m:sSub>
                  </m:oMath>
                </a14:m>
                <a:r>
                  <a:rPr lang="en-US" dirty="0"/>
                  <a:t> =[4,10,20]</a:t>
                </a:r>
              </a:p>
              <a:p>
                <a:pPr marL="457200" lvl="1" indent="0" algn="l">
                  <a:buNone/>
                </a:pPr>
                <a:endParaRPr lang="en-US" dirty="0">
                  <a:solidFill>
                    <a:srgbClr val="0D0D0D"/>
                  </a:solidFill>
                  <a:latin typeface="Cairo" panose="020B0604020202020204" charset="-78"/>
                  <a:cs typeface="Cairo" panose="020B0604020202020204" charset="-78"/>
                </a:endParaRPr>
              </a:p>
              <a:p>
                <a:pPr marL="457200" lvl="1" indent="0" algn="l">
                  <a:buNone/>
                </a:pPr>
                <a:endParaRPr lang="en-US" dirty="0">
                  <a:solidFill>
                    <a:srgbClr val="0D0D0D"/>
                  </a:solidFill>
                  <a:latin typeface="Cairo" panose="020B0604020202020204" charset="-78"/>
                  <a:cs typeface="Cairo" panose="020B0604020202020204" charset="-78"/>
                </a:endParaRPr>
              </a:p>
              <a:p>
                <a:pPr marL="457200" lvl="1" indent="0" algn="l">
                  <a:buNone/>
                </a:pPr>
                <a:endParaRPr lang="en-US" i="0" dirty="0">
                  <a:solidFill>
                    <a:srgbClr val="0D0D0D"/>
                  </a:solidFill>
                  <a:effectLst/>
                  <a:latin typeface="Cairo" panose="020B0604020202020204" charset="-78"/>
                  <a:cs typeface="Cairo" panose="020B0604020202020204" charset="-78"/>
                </a:endParaRPr>
              </a:p>
              <a:p>
                <a:pPr marL="457200" lvl="1" indent="0" algn="l">
                  <a:buNone/>
                </a:pPr>
                <a:endParaRPr lang="en-US" dirty="0">
                  <a:solidFill>
                    <a:srgbClr val="0D0D0D"/>
                  </a:solidFill>
                  <a:latin typeface="Cairo" panose="020B0604020202020204" charset="-78"/>
                  <a:cs typeface="Cairo" panose="020B0604020202020204" charset="-78"/>
                </a:endParaRPr>
              </a:p>
              <a:p>
                <a:pPr marL="457200" lvl="1" indent="0" algn="l">
                  <a:buNone/>
                </a:pPr>
                <a:endParaRPr lang="en-US" i="0" dirty="0">
                  <a:solidFill>
                    <a:srgbClr val="0D0D0D"/>
                  </a:solidFill>
                  <a:effectLst/>
                  <a:latin typeface="Cairo" panose="020B0604020202020204" charset="-78"/>
                  <a:cs typeface="Cairo" panose="020B0604020202020204" charset="-78"/>
                </a:endParaRPr>
              </a:p>
              <a:p>
                <a:pPr marL="152400" indent="0">
                  <a:buNone/>
                </a:pPr>
                <a:endParaRPr lang="en-US" dirty="0"/>
              </a:p>
            </p:txBody>
          </p:sp>
        </mc:Choice>
        <mc:Fallback>
          <p:sp>
            <p:nvSpPr>
              <p:cNvPr id="3" name="Subtitle 2">
                <a:extLst>
                  <a:ext uri="{FF2B5EF4-FFF2-40B4-BE49-F238E27FC236}">
                    <a16:creationId xmlns:a16="http://schemas.microsoft.com/office/drawing/2014/main" id="{137FD56F-CC1E-4CCE-810A-7AF1888AC2BB}"/>
                  </a:ext>
                </a:extLst>
              </p:cNvPr>
              <p:cNvSpPr>
                <a:spLocks noGrp="1" noRot="1" noChangeAspect="1" noMove="1" noResize="1" noEditPoints="1" noAdjustHandles="1" noChangeArrowheads="1" noChangeShapeType="1" noTextEdit="1"/>
              </p:cNvSpPr>
              <p:nvPr>
                <p:ph type="subTitle" idx="1"/>
              </p:nvPr>
            </p:nvSpPr>
            <p:spPr>
              <a:xfrm>
                <a:off x="720000" y="1616836"/>
                <a:ext cx="3748800" cy="2088889"/>
              </a:xfrm>
              <a:blipFill>
                <a:blip r:embed="rId2"/>
                <a:stretch>
                  <a:fillRect/>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356C0E8B-3E28-4110-BEE5-29DA78D3D01E}"/>
              </a:ext>
            </a:extLst>
          </p:cNvPr>
          <p:cNvSpPr txBox="1">
            <a:spLocks/>
          </p:cNvSpPr>
          <p:nvPr/>
        </p:nvSpPr>
        <p:spPr>
          <a:xfrm>
            <a:off x="719999" y="3415156"/>
            <a:ext cx="3939467" cy="2088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Cairo"/>
              <a:buChar char="●"/>
              <a:defRPr sz="1200" b="0" i="0" u="none" strike="noStrike" cap="none">
                <a:solidFill>
                  <a:schemeClr val="dk1"/>
                </a:solidFill>
                <a:latin typeface="Cairo"/>
                <a:ea typeface="Cairo"/>
                <a:cs typeface="Cairo"/>
                <a:sym typeface="Cairo"/>
              </a:defRPr>
            </a:lvl1pPr>
            <a:lvl2pPr marL="914400" marR="0" lvl="1"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2pPr>
            <a:lvl3pPr marL="1371600" marR="0" lvl="2"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3pPr>
            <a:lvl4pPr marL="1828800" marR="0" lvl="3"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4pPr>
            <a:lvl5pPr marL="2286000" marR="0" lvl="4"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5pPr>
            <a:lvl6pPr marL="2743200" marR="0" lvl="5"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6pPr>
            <a:lvl7pPr marL="3200400" marR="0" lvl="6"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7pPr>
            <a:lvl8pPr marL="3657600" marR="0" lvl="7"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8pPr>
            <a:lvl9pPr marL="4114800" marR="0" lvl="8"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9pPr>
          </a:lstStyle>
          <a:p>
            <a:r>
              <a:rPr lang="en-US" sz="1600" dirty="0"/>
              <a:t>Results:</a:t>
            </a:r>
            <a:endParaRPr lang="en-US" dirty="0"/>
          </a:p>
          <a:p>
            <a:pPr marL="457200" lvl="1" indent="0">
              <a:buFont typeface="Cairo"/>
              <a:buNone/>
            </a:pPr>
            <a:r>
              <a:rPr lang="en-US" dirty="0">
                <a:solidFill>
                  <a:srgbClr val="0D0D0D"/>
                </a:solidFill>
                <a:latin typeface="Cairo" panose="020B0604020202020204" charset="-78"/>
                <a:cs typeface="Cairo" panose="020B0604020202020204" charset="-78"/>
              </a:rPr>
              <a:t> </a:t>
            </a:r>
          </a:p>
          <a:p>
            <a:pPr marL="457200" lvl="1" indent="0">
              <a:buFont typeface="Cairo"/>
              <a:buNone/>
            </a:pPr>
            <a:r>
              <a:rPr lang="en-US" dirty="0">
                <a:solidFill>
                  <a:srgbClr val="0D0D0D"/>
                </a:solidFill>
                <a:latin typeface="Cairo" panose="020B0604020202020204" charset="-78"/>
                <a:cs typeface="Cairo" panose="020B0604020202020204" charset="-78"/>
              </a:rPr>
              <a:t>N = 4 </a:t>
            </a:r>
            <a:r>
              <a:rPr lang="en-US" dirty="0">
                <a:solidFill>
                  <a:srgbClr val="0D0D0D"/>
                </a:solidFill>
                <a:latin typeface="Cairo" panose="020B0604020202020204" charset="-78"/>
                <a:cs typeface="Cairo" panose="020B0604020202020204" charset="-78"/>
                <a:sym typeface="Wingdings" panose="05000000000000000000" pitchFamily="2" charset="2"/>
              </a:rPr>
              <a:t>--&gt; Avg queries : 8.28;  success rate: 0.53</a:t>
            </a:r>
          </a:p>
          <a:p>
            <a:pPr marL="457200" lvl="1" indent="0">
              <a:buFont typeface="Cairo"/>
              <a:buNone/>
            </a:pPr>
            <a:r>
              <a:rPr lang="en-US" dirty="0">
                <a:solidFill>
                  <a:srgbClr val="0D0D0D"/>
                </a:solidFill>
                <a:latin typeface="Cairo" panose="020B0604020202020204" charset="-78"/>
                <a:cs typeface="Cairo" panose="020B0604020202020204" charset="-78"/>
                <a:sym typeface="Wingdings" panose="05000000000000000000" pitchFamily="2" charset="2"/>
              </a:rPr>
              <a:t>N = 10  --&gt; Avg queries : 6.01; success rate: 0.87</a:t>
            </a:r>
          </a:p>
          <a:p>
            <a:pPr marL="457200" lvl="1" indent="0">
              <a:buFont typeface="Cairo"/>
              <a:buNone/>
            </a:pPr>
            <a:r>
              <a:rPr lang="en-US" dirty="0">
                <a:solidFill>
                  <a:srgbClr val="0D0D0D"/>
                </a:solidFill>
                <a:latin typeface="Cairo" panose="020B0604020202020204" charset="-78"/>
                <a:cs typeface="Cairo" panose="020B0604020202020204" charset="-78"/>
                <a:sym typeface="Wingdings" panose="05000000000000000000" pitchFamily="2" charset="2"/>
              </a:rPr>
              <a:t>N = 20 --&gt; Avg queries : 3.12; success rate: 0.98</a:t>
            </a:r>
          </a:p>
          <a:p>
            <a:pPr marL="457200" lvl="1" indent="0">
              <a:buFont typeface="Cairo"/>
              <a:buNone/>
            </a:pPr>
            <a:endParaRPr lang="en-US" dirty="0">
              <a:solidFill>
                <a:srgbClr val="0D0D0D"/>
              </a:solidFill>
              <a:latin typeface="Cairo" panose="020B0604020202020204" charset="-78"/>
              <a:cs typeface="Cairo" panose="020B0604020202020204" charset="-78"/>
              <a:sym typeface="Wingdings" panose="05000000000000000000" pitchFamily="2" charset="2"/>
            </a:endParaRPr>
          </a:p>
          <a:p>
            <a:pPr marL="457200" lvl="1" indent="0">
              <a:buFont typeface="Cairo"/>
              <a:buNone/>
            </a:pPr>
            <a:endParaRPr lang="en-US" dirty="0">
              <a:solidFill>
                <a:srgbClr val="0D0D0D"/>
              </a:solidFill>
              <a:latin typeface="Cairo" panose="020B0604020202020204" charset="-78"/>
              <a:cs typeface="Cairo" panose="020B0604020202020204" charset="-78"/>
              <a:sym typeface="Wingdings" panose="05000000000000000000" pitchFamily="2" charset="2"/>
            </a:endParaRPr>
          </a:p>
          <a:p>
            <a:pPr marL="457200" lvl="1" indent="0">
              <a:buFont typeface="Cairo"/>
              <a:buNone/>
            </a:pPr>
            <a:r>
              <a:rPr lang="en-US" dirty="0">
                <a:solidFill>
                  <a:srgbClr val="0D0D0D"/>
                </a:solidFill>
                <a:latin typeface="Cairo" panose="020B0604020202020204" charset="-78"/>
                <a:cs typeface="Cairo" panose="020B0604020202020204" charset="-78"/>
                <a:sym typeface="Wingdings" panose="05000000000000000000" pitchFamily="2" charset="2"/>
              </a:rPr>
              <a:t>                          * For targeted attack</a:t>
            </a: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152400" indent="0">
              <a:buFont typeface="Cairo"/>
              <a:buNone/>
            </a:pPr>
            <a:endParaRPr lang="en-US" dirty="0"/>
          </a:p>
        </p:txBody>
      </p:sp>
      <p:pic>
        <p:nvPicPr>
          <p:cNvPr id="7" name="Picture 6">
            <a:extLst>
              <a:ext uri="{FF2B5EF4-FFF2-40B4-BE49-F238E27FC236}">
                <a16:creationId xmlns:a16="http://schemas.microsoft.com/office/drawing/2014/main" id="{CA187B60-6BC3-461F-8E22-755161197F29}"/>
              </a:ext>
            </a:extLst>
          </p:cNvPr>
          <p:cNvPicPr>
            <a:picLocks noChangeAspect="1"/>
          </p:cNvPicPr>
          <p:nvPr/>
        </p:nvPicPr>
        <p:blipFill>
          <a:blip r:embed="rId3"/>
          <a:stretch>
            <a:fillRect/>
          </a:stretch>
        </p:blipFill>
        <p:spPr>
          <a:xfrm>
            <a:off x="4587336" y="1106394"/>
            <a:ext cx="3836664" cy="1155855"/>
          </a:xfrm>
          <a:prstGeom prst="rect">
            <a:avLst/>
          </a:prstGeom>
        </p:spPr>
      </p:pic>
      <p:pic>
        <p:nvPicPr>
          <p:cNvPr id="9" name="Picture 8">
            <a:extLst>
              <a:ext uri="{FF2B5EF4-FFF2-40B4-BE49-F238E27FC236}">
                <a16:creationId xmlns:a16="http://schemas.microsoft.com/office/drawing/2014/main" id="{7DAC842E-44C6-4DA2-B3D2-36F4C6D8ED4A}"/>
              </a:ext>
            </a:extLst>
          </p:cNvPr>
          <p:cNvPicPr>
            <a:picLocks noChangeAspect="1"/>
          </p:cNvPicPr>
          <p:nvPr/>
        </p:nvPicPr>
        <p:blipFill>
          <a:blip r:embed="rId4"/>
          <a:stretch>
            <a:fillRect/>
          </a:stretch>
        </p:blipFill>
        <p:spPr>
          <a:xfrm>
            <a:off x="4587336" y="2524402"/>
            <a:ext cx="3939467" cy="1157782"/>
          </a:xfrm>
          <a:prstGeom prst="rect">
            <a:avLst/>
          </a:prstGeom>
        </p:spPr>
      </p:pic>
      <p:pic>
        <p:nvPicPr>
          <p:cNvPr id="11" name="Picture 10">
            <a:extLst>
              <a:ext uri="{FF2B5EF4-FFF2-40B4-BE49-F238E27FC236}">
                <a16:creationId xmlns:a16="http://schemas.microsoft.com/office/drawing/2014/main" id="{97480EAA-DC08-4C13-97B1-06196FF11190}"/>
              </a:ext>
            </a:extLst>
          </p:cNvPr>
          <p:cNvPicPr>
            <a:picLocks noChangeAspect="1"/>
          </p:cNvPicPr>
          <p:nvPr/>
        </p:nvPicPr>
        <p:blipFill>
          <a:blip r:embed="rId5"/>
          <a:stretch>
            <a:fillRect/>
          </a:stretch>
        </p:blipFill>
        <p:spPr>
          <a:xfrm>
            <a:off x="4572000" y="3869810"/>
            <a:ext cx="3939467" cy="1127413"/>
          </a:xfrm>
          <a:prstGeom prst="rect">
            <a:avLst/>
          </a:prstGeom>
        </p:spPr>
      </p:pic>
      <p:sp>
        <p:nvSpPr>
          <p:cNvPr id="12" name="TextBox 11">
            <a:extLst>
              <a:ext uri="{FF2B5EF4-FFF2-40B4-BE49-F238E27FC236}">
                <a16:creationId xmlns:a16="http://schemas.microsoft.com/office/drawing/2014/main" id="{3FD472D3-9793-4C38-8860-B563F64AAF6C}"/>
              </a:ext>
            </a:extLst>
          </p:cNvPr>
          <p:cNvSpPr txBox="1"/>
          <p:nvPr/>
        </p:nvSpPr>
        <p:spPr>
          <a:xfrm flipH="1">
            <a:off x="6052077" y="2286194"/>
            <a:ext cx="907182" cy="261610"/>
          </a:xfrm>
          <a:prstGeom prst="rect">
            <a:avLst/>
          </a:prstGeom>
          <a:noFill/>
        </p:spPr>
        <p:txBody>
          <a:bodyPr wrap="square" rtlCol="0">
            <a:spAutoFit/>
          </a:bodyPr>
          <a:lstStyle/>
          <a:p>
            <a:r>
              <a:rPr lang="en-US" sz="1100" dirty="0">
                <a:solidFill>
                  <a:schemeClr val="accent2">
                    <a:lumMod val="75000"/>
                  </a:schemeClr>
                </a:solidFill>
                <a:latin typeface="Cairo" panose="020B0604020202020204" charset="-78"/>
                <a:cs typeface="Cairo" panose="020B0604020202020204" charset="-78"/>
              </a:rPr>
              <a:t>a) N = 4</a:t>
            </a:r>
          </a:p>
        </p:txBody>
      </p:sp>
      <p:sp>
        <p:nvSpPr>
          <p:cNvPr id="13" name="TextBox 12">
            <a:extLst>
              <a:ext uri="{FF2B5EF4-FFF2-40B4-BE49-F238E27FC236}">
                <a16:creationId xmlns:a16="http://schemas.microsoft.com/office/drawing/2014/main" id="{1B7F2FF3-BA46-49D5-A287-B3A82EF6E665}"/>
              </a:ext>
            </a:extLst>
          </p:cNvPr>
          <p:cNvSpPr txBox="1"/>
          <p:nvPr/>
        </p:nvSpPr>
        <p:spPr>
          <a:xfrm flipH="1">
            <a:off x="6052077" y="3691923"/>
            <a:ext cx="907182" cy="261610"/>
          </a:xfrm>
          <a:prstGeom prst="rect">
            <a:avLst/>
          </a:prstGeom>
          <a:noFill/>
        </p:spPr>
        <p:txBody>
          <a:bodyPr wrap="square" rtlCol="0">
            <a:spAutoFit/>
          </a:bodyPr>
          <a:lstStyle/>
          <a:p>
            <a:r>
              <a:rPr lang="en-US" sz="1100" dirty="0">
                <a:solidFill>
                  <a:schemeClr val="accent2">
                    <a:lumMod val="75000"/>
                  </a:schemeClr>
                </a:solidFill>
                <a:latin typeface="Cairo" panose="020B0604020202020204" charset="-78"/>
                <a:cs typeface="Cairo" panose="020B0604020202020204" charset="-78"/>
              </a:rPr>
              <a:t>b) N = 10</a:t>
            </a:r>
          </a:p>
        </p:txBody>
      </p:sp>
      <p:sp>
        <p:nvSpPr>
          <p:cNvPr id="14" name="TextBox 13">
            <a:extLst>
              <a:ext uri="{FF2B5EF4-FFF2-40B4-BE49-F238E27FC236}">
                <a16:creationId xmlns:a16="http://schemas.microsoft.com/office/drawing/2014/main" id="{6C536F7D-9685-4165-AFAE-D1E2E49978CB}"/>
              </a:ext>
            </a:extLst>
          </p:cNvPr>
          <p:cNvSpPr txBox="1"/>
          <p:nvPr/>
        </p:nvSpPr>
        <p:spPr>
          <a:xfrm flipH="1">
            <a:off x="6052077" y="4951440"/>
            <a:ext cx="907182" cy="261610"/>
          </a:xfrm>
          <a:prstGeom prst="rect">
            <a:avLst/>
          </a:prstGeom>
          <a:noFill/>
        </p:spPr>
        <p:txBody>
          <a:bodyPr wrap="square" rtlCol="0">
            <a:spAutoFit/>
          </a:bodyPr>
          <a:lstStyle/>
          <a:p>
            <a:r>
              <a:rPr lang="en-US" sz="1100" dirty="0">
                <a:solidFill>
                  <a:schemeClr val="accent2">
                    <a:lumMod val="75000"/>
                  </a:schemeClr>
                </a:solidFill>
                <a:latin typeface="Cairo" panose="020B0604020202020204" charset="-78"/>
                <a:cs typeface="Cairo" panose="020B0604020202020204" charset="-78"/>
              </a:rPr>
              <a:t>c) N = 20</a:t>
            </a:r>
          </a:p>
        </p:txBody>
      </p:sp>
    </p:spTree>
    <p:extLst>
      <p:ext uri="{BB962C8B-B14F-4D97-AF65-F5344CB8AC3E}">
        <p14:creationId xmlns:p14="http://schemas.microsoft.com/office/powerpoint/2010/main" val="408264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6AF9-D59F-4ACF-9AEF-57C068A5E284}"/>
              </a:ext>
            </a:extLst>
          </p:cNvPr>
          <p:cNvSpPr>
            <a:spLocks noGrp="1"/>
          </p:cNvSpPr>
          <p:nvPr>
            <p:ph type="title"/>
          </p:nvPr>
        </p:nvSpPr>
        <p:spPr/>
        <p:txBody>
          <a:bodyPr/>
          <a:lstStyle/>
          <a:p>
            <a:r>
              <a:rPr lang="en-US" dirty="0"/>
              <a:t>IMPACT OF PERTURBATION BOUND</a:t>
            </a:r>
          </a:p>
        </p:txBody>
      </p:sp>
      <p:sp>
        <p:nvSpPr>
          <p:cNvPr id="3" name="Subtitle 2">
            <a:extLst>
              <a:ext uri="{FF2B5EF4-FFF2-40B4-BE49-F238E27FC236}">
                <a16:creationId xmlns:a16="http://schemas.microsoft.com/office/drawing/2014/main" id="{851DC14A-43D8-43AE-BB8B-C0ECCAA09D90}"/>
              </a:ext>
            </a:extLst>
          </p:cNvPr>
          <p:cNvSpPr>
            <a:spLocks noGrp="1"/>
          </p:cNvSpPr>
          <p:nvPr>
            <p:ph type="subTitle" idx="1"/>
          </p:nvPr>
        </p:nvSpPr>
        <p:spPr>
          <a:xfrm>
            <a:off x="719975" y="1164449"/>
            <a:ext cx="3748800" cy="1482497"/>
          </a:xfrm>
        </p:spPr>
        <p:txBody>
          <a:bodyPr/>
          <a:lstStyle/>
          <a:p>
            <a:r>
              <a:rPr lang="en-US" sz="1600" dirty="0"/>
              <a:t>Why analyze </a:t>
            </a:r>
            <a:r>
              <a:rPr lang="el-GR" sz="1800" dirty="0">
                <a:solidFill>
                  <a:srgbClr val="0D0D0D"/>
                </a:solidFill>
                <a:effectLst/>
                <a:latin typeface="Cairo" panose="020B0604020202020204" charset="-78"/>
                <a:cs typeface="Cairo" panose="020B0604020202020204" charset="-78"/>
              </a:rPr>
              <a:t>ϵ</a:t>
            </a:r>
            <a:r>
              <a:rPr lang="en-US" sz="1800" dirty="0">
                <a:solidFill>
                  <a:srgbClr val="0D0D0D"/>
                </a:solidFill>
                <a:effectLst/>
                <a:latin typeface="Cairo" panose="020B0604020202020204" charset="-78"/>
                <a:cs typeface="Cairo" panose="020B0604020202020204" charset="-78"/>
              </a:rPr>
              <a:t>?</a:t>
            </a:r>
          </a:p>
          <a:p>
            <a:endParaRPr lang="en-US" sz="1800" dirty="0">
              <a:solidFill>
                <a:srgbClr val="0D0D0D"/>
              </a:solidFill>
              <a:latin typeface="Cairo" panose="020B0604020202020204" charset="-78"/>
              <a:cs typeface="Cairo" panose="020B0604020202020204" charset="-78"/>
            </a:endParaRPr>
          </a:p>
          <a:p>
            <a:pPr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Perturbation bound (</a:t>
            </a:r>
            <a:r>
              <a:rPr lang="en-US" sz="1400" b="0" i="1" dirty="0">
                <a:solidFill>
                  <a:srgbClr val="0D0D0D"/>
                </a:solidFill>
                <a:effectLst/>
                <a:latin typeface="Cairo" panose="020B0604020202020204" charset="-78"/>
                <a:cs typeface="Cairo" panose="020B0604020202020204" charset="-78"/>
              </a:rPr>
              <a:t>ϵ</a:t>
            </a:r>
            <a:r>
              <a:rPr lang="en-US" sz="1400" b="0" i="0" dirty="0">
                <a:solidFill>
                  <a:srgbClr val="0D0D0D"/>
                </a:solidFill>
                <a:effectLst/>
                <a:latin typeface="Cairo" panose="020B0604020202020204" charset="-78"/>
                <a:cs typeface="Cairo" panose="020B0604020202020204" charset="-78"/>
              </a:rPr>
              <a:t>) defines the maximum allowable distortion:</a:t>
            </a:r>
          </a:p>
          <a:p>
            <a:pPr marL="742950" lvl="1" indent="-285750" algn="l">
              <a:buFont typeface="Arial" panose="020B0604020202020204" pitchFamily="34" charset="0"/>
              <a:buChar char="•"/>
            </a:pPr>
            <a:r>
              <a:rPr lang="en-US" sz="1400" b="0" i="0" dirty="0">
                <a:solidFill>
                  <a:srgbClr val="0D0D0D"/>
                </a:solidFill>
                <a:effectLst/>
                <a:latin typeface="Cairo" panose="020B0604020202020204" charset="-78"/>
                <a:cs typeface="Cairo" panose="020B0604020202020204" charset="-78"/>
              </a:rPr>
              <a:t>l∞​-norm: Pixel-wise changes constrained to ±</a:t>
            </a:r>
            <a:r>
              <a:rPr lang="en-US" sz="1400" b="0" i="1" dirty="0">
                <a:solidFill>
                  <a:srgbClr val="0D0D0D"/>
                </a:solidFill>
                <a:effectLst/>
                <a:latin typeface="Cairo" panose="020B0604020202020204" charset="-78"/>
                <a:cs typeface="Cairo" panose="020B0604020202020204" charset="-78"/>
              </a:rPr>
              <a:t>ϵ</a:t>
            </a:r>
            <a:r>
              <a:rPr lang="en-US" sz="1400" b="0" i="0" dirty="0">
                <a:solidFill>
                  <a:srgbClr val="0D0D0D"/>
                </a:solidFill>
                <a:effectLst/>
                <a:latin typeface="Cairo" panose="020B0604020202020204" charset="-78"/>
                <a:cs typeface="Cairo" panose="020B0604020202020204" charset="-78"/>
              </a:rPr>
              <a:t>.</a:t>
            </a:r>
          </a:p>
          <a:p>
            <a:pPr marL="742950" lvl="1" indent="-285750" algn="l">
              <a:buFont typeface="Arial" panose="020B0604020202020204" pitchFamily="34" charset="0"/>
              <a:buChar char="•"/>
            </a:pPr>
            <a:endParaRPr lang="en-US" sz="1400" dirty="0">
              <a:solidFill>
                <a:srgbClr val="0D0D0D"/>
              </a:solidFill>
              <a:latin typeface="Cairo" panose="020B0604020202020204" charset="-78"/>
              <a:cs typeface="Cairo" panose="020B0604020202020204" charset="-78"/>
            </a:endParaRPr>
          </a:p>
          <a:p>
            <a:pPr marL="457200" lvl="1" indent="0" algn="l">
              <a:buNone/>
            </a:pPr>
            <a:endParaRPr lang="en-US" sz="1400" b="0" i="0" dirty="0">
              <a:solidFill>
                <a:srgbClr val="0D0D0D"/>
              </a:solidFill>
              <a:effectLst/>
              <a:latin typeface="Cairo" panose="020B0604020202020204" charset="-78"/>
              <a:cs typeface="Cairo" panose="020B0604020202020204" charset="-78"/>
            </a:endParaRPr>
          </a:p>
          <a:p>
            <a:endParaRPr lang="en-US" sz="1600" dirty="0">
              <a:latin typeface="Cairo" panose="020B0604020202020204" charset="-78"/>
              <a:cs typeface="Cairo" panose="020B0604020202020204" charset="-78"/>
            </a:endParaRPr>
          </a:p>
        </p:txBody>
      </p:sp>
      <p:pic>
        <p:nvPicPr>
          <p:cNvPr id="5" name="Picture 4">
            <a:extLst>
              <a:ext uri="{FF2B5EF4-FFF2-40B4-BE49-F238E27FC236}">
                <a16:creationId xmlns:a16="http://schemas.microsoft.com/office/drawing/2014/main" id="{5B729B53-FD95-4D71-879E-CCAC7F6A2C0D}"/>
              </a:ext>
            </a:extLst>
          </p:cNvPr>
          <p:cNvPicPr>
            <a:picLocks noChangeAspect="1"/>
          </p:cNvPicPr>
          <p:nvPr/>
        </p:nvPicPr>
        <p:blipFill>
          <a:blip r:embed="rId2"/>
          <a:stretch>
            <a:fillRect/>
          </a:stretch>
        </p:blipFill>
        <p:spPr>
          <a:xfrm>
            <a:off x="4572000" y="1235282"/>
            <a:ext cx="3365672" cy="974774"/>
          </a:xfrm>
          <a:prstGeom prst="rect">
            <a:avLst/>
          </a:prstGeom>
        </p:spPr>
      </p:pic>
      <p:pic>
        <p:nvPicPr>
          <p:cNvPr id="7" name="Picture 6">
            <a:extLst>
              <a:ext uri="{FF2B5EF4-FFF2-40B4-BE49-F238E27FC236}">
                <a16:creationId xmlns:a16="http://schemas.microsoft.com/office/drawing/2014/main" id="{12B86D15-0DBE-47E3-8307-8230D75B9D0C}"/>
              </a:ext>
            </a:extLst>
          </p:cNvPr>
          <p:cNvPicPr>
            <a:picLocks noChangeAspect="1"/>
          </p:cNvPicPr>
          <p:nvPr/>
        </p:nvPicPr>
        <p:blipFill>
          <a:blip r:embed="rId3"/>
          <a:stretch>
            <a:fillRect/>
          </a:stretch>
        </p:blipFill>
        <p:spPr>
          <a:xfrm>
            <a:off x="4610105" y="2478529"/>
            <a:ext cx="3327567" cy="974774"/>
          </a:xfrm>
          <a:prstGeom prst="rect">
            <a:avLst/>
          </a:prstGeom>
        </p:spPr>
      </p:pic>
      <p:pic>
        <p:nvPicPr>
          <p:cNvPr id="9" name="Picture 8">
            <a:extLst>
              <a:ext uri="{FF2B5EF4-FFF2-40B4-BE49-F238E27FC236}">
                <a16:creationId xmlns:a16="http://schemas.microsoft.com/office/drawing/2014/main" id="{FB56B905-90BC-457B-926D-F0E8535504FB}"/>
              </a:ext>
            </a:extLst>
          </p:cNvPr>
          <p:cNvPicPr>
            <a:picLocks noChangeAspect="1"/>
          </p:cNvPicPr>
          <p:nvPr/>
        </p:nvPicPr>
        <p:blipFill>
          <a:blip r:embed="rId4"/>
          <a:stretch>
            <a:fillRect/>
          </a:stretch>
        </p:blipFill>
        <p:spPr>
          <a:xfrm>
            <a:off x="4572000" y="3689650"/>
            <a:ext cx="3455469" cy="1006577"/>
          </a:xfrm>
          <a:prstGeom prst="rect">
            <a:avLst/>
          </a:prstGeom>
        </p:spPr>
      </p:pic>
      <p:sp>
        <p:nvSpPr>
          <p:cNvPr id="10" name="TextBox 9">
            <a:extLst>
              <a:ext uri="{FF2B5EF4-FFF2-40B4-BE49-F238E27FC236}">
                <a16:creationId xmlns:a16="http://schemas.microsoft.com/office/drawing/2014/main" id="{F11626C3-47D7-4732-952B-F62638F483FB}"/>
              </a:ext>
            </a:extLst>
          </p:cNvPr>
          <p:cNvSpPr txBox="1"/>
          <p:nvPr/>
        </p:nvSpPr>
        <p:spPr>
          <a:xfrm>
            <a:off x="5900287" y="2210056"/>
            <a:ext cx="1097280" cy="307777"/>
          </a:xfrm>
          <a:prstGeom prst="rect">
            <a:avLst/>
          </a:prstGeom>
          <a:noFill/>
        </p:spPr>
        <p:txBody>
          <a:bodyPr wrap="square" rtlCol="0">
            <a:spAutoFit/>
          </a:bodyPr>
          <a:lstStyle/>
          <a:p>
            <a:r>
              <a:rPr lang="en-US" dirty="0"/>
              <a:t>a) </a:t>
            </a:r>
            <a:r>
              <a:rPr lang="en-US" sz="1400" b="0" i="1" dirty="0">
                <a:solidFill>
                  <a:srgbClr val="0D0D0D"/>
                </a:solidFill>
                <a:effectLst/>
                <a:latin typeface="Cairo" panose="020B0604020202020204" charset="-78"/>
                <a:cs typeface="Cairo" panose="020B0604020202020204" charset="-78"/>
              </a:rPr>
              <a:t>ϵ = 8</a:t>
            </a:r>
            <a:endParaRPr lang="en-US" dirty="0"/>
          </a:p>
        </p:txBody>
      </p:sp>
      <p:sp>
        <p:nvSpPr>
          <p:cNvPr id="11" name="TextBox 10">
            <a:extLst>
              <a:ext uri="{FF2B5EF4-FFF2-40B4-BE49-F238E27FC236}">
                <a16:creationId xmlns:a16="http://schemas.microsoft.com/office/drawing/2014/main" id="{9C6C0F5D-52C4-4F1A-BFD8-ECC19EF68C6A}"/>
              </a:ext>
            </a:extLst>
          </p:cNvPr>
          <p:cNvSpPr txBox="1"/>
          <p:nvPr/>
        </p:nvSpPr>
        <p:spPr>
          <a:xfrm>
            <a:off x="5900287" y="3453303"/>
            <a:ext cx="1097280" cy="307777"/>
          </a:xfrm>
          <a:prstGeom prst="rect">
            <a:avLst/>
          </a:prstGeom>
          <a:noFill/>
        </p:spPr>
        <p:txBody>
          <a:bodyPr wrap="square" rtlCol="0">
            <a:spAutoFit/>
          </a:bodyPr>
          <a:lstStyle/>
          <a:p>
            <a:r>
              <a:rPr lang="en-US" dirty="0"/>
              <a:t>b) </a:t>
            </a:r>
            <a:r>
              <a:rPr lang="en-US" sz="1400" b="0" i="1" dirty="0">
                <a:solidFill>
                  <a:srgbClr val="0D0D0D"/>
                </a:solidFill>
                <a:effectLst/>
                <a:latin typeface="Cairo" panose="020B0604020202020204" charset="-78"/>
                <a:cs typeface="Cairo" panose="020B0604020202020204" charset="-78"/>
              </a:rPr>
              <a:t>ϵ = 16</a:t>
            </a:r>
            <a:endParaRPr lang="en-US" dirty="0"/>
          </a:p>
        </p:txBody>
      </p:sp>
      <p:sp>
        <p:nvSpPr>
          <p:cNvPr id="12" name="TextBox 11">
            <a:extLst>
              <a:ext uri="{FF2B5EF4-FFF2-40B4-BE49-F238E27FC236}">
                <a16:creationId xmlns:a16="http://schemas.microsoft.com/office/drawing/2014/main" id="{AB11DCAC-D94D-4C5B-9CA2-D796277103BE}"/>
              </a:ext>
            </a:extLst>
          </p:cNvPr>
          <p:cNvSpPr txBox="1"/>
          <p:nvPr/>
        </p:nvSpPr>
        <p:spPr>
          <a:xfrm>
            <a:off x="5900287" y="4696227"/>
            <a:ext cx="1097280" cy="307777"/>
          </a:xfrm>
          <a:prstGeom prst="rect">
            <a:avLst/>
          </a:prstGeom>
          <a:noFill/>
        </p:spPr>
        <p:txBody>
          <a:bodyPr wrap="square" rtlCol="0">
            <a:spAutoFit/>
          </a:bodyPr>
          <a:lstStyle/>
          <a:p>
            <a:r>
              <a:rPr lang="en-US" dirty="0"/>
              <a:t>c)  </a:t>
            </a:r>
            <a:r>
              <a:rPr lang="en-US" sz="1400" b="0" i="1" dirty="0">
                <a:solidFill>
                  <a:srgbClr val="0D0D0D"/>
                </a:solidFill>
                <a:effectLst/>
                <a:latin typeface="Cairo" panose="020B0604020202020204" charset="-78"/>
                <a:cs typeface="Cairo" panose="020B0604020202020204" charset="-78"/>
              </a:rPr>
              <a:t>ϵ = 32</a:t>
            </a:r>
            <a:endParaRPr lang="en-US" dirty="0"/>
          </a:p>
        </p:txBody>
      </p:sp>
      <p:sp>
        <p:nvSpPr>
          <p:cNvPr id="13" name="Subtitle 2">
            <a:extLst>
              <a:ext uri="{FF2B5EF4-FFF2-40B4-BE49-F238E27FC236}">
                <a16:creationId xmlns:a16="http://schemas.microsoft.com/office/drawing/2014/main" id="{88867BBE-4D21-4866-BE38-EBE6A1DC796A}"/>
              </a:ext>
            </a:extLst>
          </p:cNvPr>
          <p:cNvSpPr txBox="1">
            <a:spLocks/>
          </p:cNvSpPr>
          <p:nvPr/>
        </p:nvSpPr>
        <p:spPr>
          <a:xfrm>
            <a:off x="624641" y="2965916"/>
            <a:ext cx="3939467" cy="2088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Cairo"/>
              <a:buChar char="●"/>
              <a:defRPr sz="1200" b="0" i="0" u="none" strike="noStrike" cap="none">
                <a:solidFill>
                  <a:schemeClr val="dk1"/>
                </a:solidFill>
                <a:latin typeface="Cairo"/>
                <a:ea typeface="Cairo"/>
                <a:cs typeface="Cairo"/>
                <a:sym typeface="Cairo"/>
              </a:defRPr>
            </a:lvl1pPr>
            <a:lvl2pPr marL="914400" marR="0" lvl="1"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2pPr>
            <a:lvl3pPr marL="1371600" marR="0" lvl="2"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3pPr>
            <a:lvl4pPr marL="1828800" marR="0" lvl="3"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4pPr>
            <a:lvl5pPr marL="2286000" marR="0" lvl="4"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5pPr>
            <a:lvl6pPr marL="2743200" marR="0" lvl="5"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6pPr>
            <a:lvl7pPr marL="3200400" marR="0" lvl="6"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7pPr>
            <a:lvl8pPr marL="3657600" marR="0" lvl="7"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8pPr>
            <a:lvl9pPr marL="4114800" marR="0" lvl="8"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9pPr>
          </a:lstStyle>
          <a:p>
            <a:r>
              <a:rPr lang="en-US" sz="1600" dirty="0"/>
              <a:t>Results:</a:t>
            </a:r>
            <a:endParaRPr lang="en-US" dirty="0"/>
          </a:p>
          <a:p>
            <a:pPr marL="457200" lvl="1" indent="0">
              <a:buFont typeface="Cairo"/>
              <a:buNone/>
            </a:pPr>
            <a:r>
              <a:rPr lang="en-US" dirty="0">
                <a:solidFill>
                  <a:srgbClr val="0D0D0D"/>
                </a:solidFill>
                <a:latin typeface="Cairo" panose="020B0604020202020204" charset="-78"/>
                <a:cs typeface="Cairo" panose="020B0604020202020204" charset="-78"/>
              </a:rPr>
              <a:t> </a:t>
            </a:r>
          </a:p>
          <a:p>
            <a:pPr marL="457200" lvl="1" indent="0">
              <a:buFont typeface="Cairo"/>
              <a:buNone/>
            </a:pPr>
            <a:r>
              <a:rPr lang="en-US" sz="1200" b="0" i="1" dirty="0">
                <a:solidFill>
                  <a:srgbClr val="0D0D0D"/>
                </a:solidFill>
                <a:effectLst/>
                <a:latin typeface="Cairo" panose="020B0604020202020204" charset="-78"/>
                <a:cs typeface="Cairo" panose="020B0604020202020204" charset="-78"/>
              </a:rPr>
              <a:t>ϵ  </a:t>
            </a:r>
            <a:r>
              <a:rPr lang="en-US" dirty="0">
                <a:solidFill>
                  <a:srgbClr val="0D0D0D"/>
                </a:solidFill>
                <a:latin typeface="Cairo" panose="020B0604020202020204" charset="-78"/>
                <a:cs typeface="Cairo" panose="020B0604020202020204" charset="-78"/>
              </a:rPr>
              <a:t>= 8 </a:t>
            </a:r>
            <a:r>
              <a:rPr lang="en-US" dirty="0">
                <a:solidFill>
                  <a:srgbClr val="0D0D0D"/>
                </a:solidFill>
                <a:latin typeface="Cairo" panose="020B0604020202020204" charset="-78"/>
                <a:cs typeface="Cairo" panose="020B0604020202020204" charset="-78"/>
                <a:sym typeface="Wingdings" panose="05000000000000000000" pitchFamily="2" charset="2"/>
              </a:rPr>
              <a:t>--&gt; Avg queries : 12.22;  success rate: 0.58</a:t>
            </a:r>
          </a:p>
          <a:p>
            <a:pPr marL="457200" lvl="1" indent="0">
              <a:buFont typeface="Cairo"/>
              <a:buNone/>
            </a:pPr>
            <a:r>
              <a:rPr lang="en-US" sz="1200" b="0" i="1" dirty="0">
                <a:solidFill>
                  <a:srgbClr val="0D0D0D"/>
                </a:solidFill>
                <a:effectLst/>
                <a:latin typeface="Cairo" panose="020B0604020202020204" charset="-78"/>
                <a:cs typeface="Cairo" panose="020B0604020202020204" charset="-78"/>
              </a:rPr>
              <a:t>ϵ </a:t>
            </a:r>
            <a:r>
              <a:rPr lang="en-US" dirty="0">
                <a:solidFill>
                  <a:srgbClr val="0D0D0D"/>
                </a:solidFill>
                <a:latin typeface="Cairo" panose="020B0604020202020204" charset="-78"/>
                <a:cs typeface="Cairo" panose="020B0604020202020204" charset="-78"/>
                <a:sym typeface="Wingdings" panose="05000000000000000000" pitchFamily="2" charset="2"/>
              </a:rPr>
              <a:t>= 16  --&gt; Avg queries : 6.01; success rate: 0.87</a:t>
            </a:r>
          </a:p>
          <a:p>
            <a:pPr marL="457200" lvl="1" indent="0">
              <a:buFont typeface="Cairo"/>
              <a:buNone/>
            </a:pPr>
            <a:r>
              <a:rPr lang="en-US" sz="1200" b="0" i="1" dirty="0">
                <a:solidFill>
                  <a:srgbClr val="0D0D0D"/>
                </a:solidFill>
                <a:effectLst/>
                <a:latin typeface="Cairo" panose="020B0604020202020204" charset="-78"/>
                <a:cs typeface="Cairo" panose="020B0604020202020204" charset="-78"/>
              </a:rPr>
              <a:t>ϵ</a:t>
            </a:r>
            <a:r>
              <a:rPr lang="en-US" dirty="0">
                <a:solidFill>
                  <a:srgbClr val="0D0D0D"/>
                </a:solidFill>
                <a:latin typeface="Cairo" panose="020B0604020202020204" charset="-78"/>
                <a:cs typeface="Cairo" panose="020B0604020202020204" charset="-78"/>
                <a:sym typeface="Wingdings" panose="05000000000000000000" pitchFamily="2" charset="2"/>
              </a:rPr>
              <a:t> = 32 --&gt; Avg queries : 3.01; success rate: 0.98</a:t>
            </a:r>
          </a:p>
          <a:p>
            <a:pPr marL="457200" lvl="1" indent="0">
              <a:buFont typeface="Cairo"/>
              <a:buNone/>
            </a:pPr>
            <a:endParaRPr lang="en-US" dirty="0">
              <a:solidFill>
                <a:srgbClr val="0D0D0D"/>
              </a:solidFill>
              <a:latin typeface="Cairo" panose="020B0604020202020204" charset="-78"/>
              <a:cs typeface="Cairo" panose="020B0604020202020204" charset="-78"/>
              <a:sym typeface="Wingdings" panose="05000000000000000000" pitchFamily="2" charset="2"/>
            </a:endParaRPr>
          </a:p>
          <a:p>
            <a:pPr marL="457200" lvl="1" indent="0">
              <a:buFont typeface="Cairo"/>
              <a:buNone/>
            </a:pPr>
            <a:endParaRPr lang="en-US" dirty="0">
              <a:solidFill>
                <a:srgbClr val="0D0D0D"/>
              </a:solidFill>
              <a:latin typeface="Cairo" panose="020B0604020202020204" charset="-78"/>
              <a:cs typeface="Cairo" panose="020B0604020202020204" charset="-78"/>
              <a:sym typeface="Wingdings" panose="05000000000000000000" pitchFamily="2" charset="2"/>
            </a:endParaRPr>
          </a:p>
          <a:p>
            <a:pPr marL="457200" lvl="1" indent="0">
              <a:buFont typeface="Cairo"/>
              <a:buNone/>
            </a:pPr>
            <a:r>
              <a:rPr lang="en-US" dirty="0">
                <a:solidFill>
                  <a:srgbClr val="0D0D0D"/>
                </a:solidFill>
                <a:latin typeface="Cairo" panose="020B0604020202020204" charset="-78"/>
                <a:cs typeface="Cairo" panose="020B0604020202020204" charset="-78"/>
                <a:sym typeface="Wingdings" panose="05000000000000000000" pitchFamily="2" charset="2"/>
              </a:rPr>
              <a:t>                          * For targeted attack</a:t>
            </a: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457200" lvl="1" indent="0">
              <a:buFont typeface="Cairo"/>
              <a:buNone/>
            </a:pPr>
            <a:endParaRPr lang="en-US" dirty="0">
              <a:solidFill>
                <a:srgbClr val="0D0D0D"/>
              </a:solidFill>
              <a:latin typeface="Cairo" panose="020B0604020202020204" charset="-78"/>
              <a:cs typeface="Cairo" panose="020B0604020202020204" charset="-78"/>
            </a:endParaRPr>
          </a:p>
          <a:p>
            <a:pPr marL="152400" indent="0">
              <a:buFont typeface="Cairo"/>
              <a:buNone/>
            </a:pPr>
            <a:endParaRPr lang="en-US" dirty="0"/>
          </a:p>
        </p:txBody>
      </p:sp>
    </p:spTree>
    <p:extLst>
      <p:ext uri="{BB962C8B-B14F-4D97-AF65-F5344CB8AC3E}">
        <p14:creationId xmlns:p14="http://schemas.microsoft.com/office/powerpoint/2010/main" val="1673507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D0F5-1C41-4210-B958-78CAD08ADA00}"/>
              </a:ext>
            </a:extLst>
          </p:cNvPr>
          <p:cNvSpPr>
            <a:spLocks noGrp="1"/>
          </p:cNvSpPr>
          <p:nvPr>
            <p:ph type="title"/>
          </p:nvPr>
        </p:nvSpPr>
        <p:spPr>
          <a:xfrm>
            <a:off x="3080084" y="2388500"/>
            <a:ext cx="5350691" cy="1626600"/>
          </a:xfrm>
        </p:spPr>
        <p:txBody>
          <a:bodyPr/>
          <a:lstStyle/>
          <a:p>
            <a:r>
              <a:rPr lang="en-US" b="1" i="0" dirty="0">
                <a:solidFill>
                  <a:schemeClr val="accent1">
                    <a:lumMod val="60000"/>
                    <a:lumOff val="40000"/>
                  </a:schemeClr>
                </a:solidFill>
                <a:effectLst/>
                <a:latin typeface="Cairo" panose="020B0604020202020204" charset="-78"/>
                <a:cs typeface="Cairo" panose="020B0604020202020204" charset="-78"/>
              </a:rPr>
              <a:t>Real-world Application: Google Cloud Vision API</a:t>
            </a:r>
            <a:br>
              <a:rPr lang="en-US" b="1" i="0" dirty="0">
                <a:solidFill>
                  <a:srgbClr val="0D0D0D"/>
                </a:solidFill>
                <a:effectLst/>
                <a:latin typeface="ui-sans-serif"/>
              </a:rPr>
            </a:br>
            <a:endParaRPr lang="en-US" dirty="0"/>
          </a:p>
        </p:txBody>
      </p:sp>
      <p:sp>
        <p:nvSpPr>
          <p:cNvPr id="3" name="Title 2">
            <a:extLst>
              <a:ext uri="{FF2B5EF4-FFF2-40B4-BE49-F238E27FC236}">
                <a16:creationId xmlns:a16="http://schemas.microsoft.com/office/drawing/2014/main" id="{8A27E361-1958-4916-B28D-328F14BA8AD0}"/>
              </a:ext>
            </a:extLst>
          </p:cNvPr>
          <p:cNvSpPr>
            <a:spLocks noGrp="1"/>
          </p:cNvSpPr>
          <p:nvPr>
            <p:ph type="title" idx="2"/>
          </p:nvPr>
        </p:nvSpPr>
        <p:spPr/>
        <p:txBody>
          <a:bodyPr/>
          <a:lstStyle/>
          <a:p>
            <a:r>
              <a:rPr lang="en-US" dirty="0"/>
              <a:t>5</a:t>
            </a:r>
          </a:p>
        </p:txBody>
      </p:sp>
    </p:spTree>
    <p:extLst>
      <p:ext uri="{BB962C8B-B14F-4D97-AF65-F5344CB8AC3E}">
        <p14:creationId xmlns:p14="http://schemas.microsoft.com/office/powerpoint/2010/main" val="808197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Table of contents</a:t>
            </a:r>
            <a:endParaRPr/>
          </a:p>
        </p:txBody>
      </p:sp>
      <p:sp>
        <p:nvSpPr>
          <p:cNvPr id="263" name="Google Shape;263;p30"/>
          <p:cNvSpPr txBox="1">
            <a:spLocks noGrp="1"/>
          </p:cNvSpPr>
          <p:nvPr>
            <p:ph type="title" idx="2"/>
          </p:nvPr>
        </p:nvSpPr>
        <p:spPr>
          <a:xfrm>
            <a:off x="720000" y="1480883"/>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01</a:t>
            </a:r>
            <a:endParaRPr/>
          </a:p>
        </p:txBody>
      </p:sp>
      <p:sp>
        <p:nvSpPr>
          <p:cNvPr id="264" name="Google Shape;264;p30"/>
          <p:cNvSpPr txBox="1">
            <a:spLocks noGrp="1"/>
          </p:cNvSpPr>
          <p:nvPr>
            <p:ph type="title" idx="3"/>
          </p:nvPr>
        </p:nvSpPr>
        <p:spPr>
          <a:xfrm>
            <a:off x="720000" y="2990491"/>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04</a:t>
            </a:r>
            <a:endParaRPr/>
          </a:p>
        </p:txBody>
      </p:sp>
      <p:sp>
        <p:nvSpPr>
          <p:cNvPr id="265" name="Google Shape;265;p30"/>
          <p:cNvSpPr txBox="1">
            <a:spLocks noGrp="1"/>
          </p:cNvSpPr>
          <p:nvPr>
            <p:ph type="title" idx="4"/>
          </p:nvPr>
        </p:nvSpPr>
        <p:spPr>
          <a:xfrm>
            <a:off x="3306000" y="1480883"/>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02</a:t>
            </a:r>
            <a:endParaRPr/>
          </a:p>
        </p:txBody>
      </p:sp>
      <p:sp>
        <p:nvSpPr>
          <p:cNvPr id="266" name="Google Shape;266;p30"/>
          <p:cNvSpPr txBox="1">
            <a:spLocks noGrp="1"/>
          </p:cNvSpPr>
          <p:nvPr>
            <p:ph type="title" idx="5"/>
          </p:nvPr>
        </p:nvSpPr>
        <p:spPr>
          <a:xfrm>
            <a:off x="3306000" y="2990491"/>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05</a:t>
            </a:r>
            <a:endParaRPr/>
          </a:p>
        </p:txBody>
      </p:sp>
      <p:sp>
        <p:nvSpPr>
          <p:cNvPr id="267" name="Google Shape;267;p30"/>
          <p:cNvSpPr txBox="1">
            <a:spLocks noGrp="1"/>
          </p:cNvSpPr>
          <p:nvPr>
            <p:ph type="title" idx="6"/>
          </p:nvPr>
        </p:nvSpPr>
        <p:spPr>
          <a:xfrm>
            <a:off x="5892000" y="1480883"/>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03</a:t>
            </a:r>
            <a:endParaRPr/>
          </a:p>
        </p:txBody>
      </p:sp>
      <p:sp>
        <p:nvSpPr>
          <p:cNvPr id="268" name="Google Shape;268;p30"/>
          <p:cNvSpPr txBox="1">
            <a:spLocks noGrp="1"/>
          </p:cNvSpPr>
          <p:nvPr>
            <p:ph type="title" idx="7"/>
          </p:nvPr>
        </p:nvSpPr>
        <p:spPr>
          <a:xfrm>
            <a:off x="5892000" y="2990491"/>
            <a:ext cx="7347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06</a:t>
            </a:r>
            <a:endParaRPr/>
          </a:p>
        </p:txBody>
      </p:sp>
      <p:sp>
        <p:nvSpPr>
          <p:cNvPr id="269" name="Google Shape;269;p30"/>
          <p:cNvSpPr txBox="1">
            <a:spLocks noGrp="1"/>
          </p:cNvSpPr>
          <p:nvPr>
            <p:ph type="subTitle" idx="1"/>
          </p:nvPr>
        </p:nvSpPr>
        <p:spPr>
          <a:xfrm>
            <a:off x="720000" y="2026450"/>
            <a:ext cx="25320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Introduction</a:t>
            </a:r>
            <a:endParaRPr/>
          </a:p>
        </p:txBody>
      </p:sp>
      <p:sp>
        <p:nvSpPr>
          <p:cNvPr id="270" name="Google Shape;270;p30"/>
          <p:cNvSpPr txBox="1">
            <a:spLocks noGrp="1"/>
          </p:cNvSpPr>
          <p:nvPr>
            <p:ph type="subTitle" idx="8"/>
          </p:nvPr>
        </p:nvSpPr>
        <p:spPr>
          <a:xfrm>
            <a:off x="3306000" y="2026450"/>
            <a:ext cx="25320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BASES Approach</a:t>
            </a:r>
            <a:endParaRPr dirty="0"/>
          </a:p>
        </p:txBody>
      </p:sp>
      <p:sp>
        <p:nvSpPr>
          <p:cNvPr id="271" name="Google Shape;271;p30"/>
          <p:cNvSpPr txBox="1">
            <a:spLocks noGrp="1"/>
          </p:cNvSpPr>
          <p:nvPr>
            <p:ph type="subTitle" idx="9"/>
          </p:nvPr>
        </p:nvSpPr>
        <p:spPr>
          <a:xfrm>
            <a:off x="5892000" y="2026450"/>
            <a:ext cx="2532000" cy="50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Experiments</a:t>
            </a:r>
            <a:endParaRPr dirty="0"/>
          </a:p>
        </p:txBody>
      </p:sp>
      <p:sp>
        <p:nvSpPr>
          <p:cNvPr id="272" name="Google Shape;272;p30"/>
          <p:cNvSpPr txBox="1">
            <a:spLocks noGrp="1"/>
          </p:cNvSpPr>
          <p:nvPr>
            <p:ph type="subTitle" idx="13"/>
          </p:nvPr>
        </p:nvSpPr>
        <p:spPr>
          <a:xfrm>
            <a:off x="720000" y="3544900"/>
            <a:ext cx="2532000" cy="4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Performance and Comparisons</a:t>
            </a:r>
            <a:endParaRPr/>
          </a:p>
        </p:txBody>
      </p:sp>
      <p:sp>
        <p:nvSpPr>
          <p:cNvPr id="273" name="Google Shape;273;p30"/>
          <p:cNvSpPr txBox="1">
            <a:spLocks noGrp="1"/>
          </p:cNvSpPr>
          <p:nvPr>
            <p:ph type="subTitle" idx="14"/>
          </p:nvPr>
        </p:nvSpPr>
        <p:spPr>
          <a:xfrm>
            <a:off x="3306000" y="3544900"/>
            <a:ext cx="2532000" cy="4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dirty="0"/>
              <a:t>Applications and Use-Cases</a:t>
            </a:r>
            <a:endParaRPr dirty="0"/>
          </a:p>
        </p:txBody>
      </p:sp>
      <p:sp>
        <p:nvSpPr>
          <p:cNvPr id="274" name="Google Shape;274;p30"/>
          <p:cNvSpPr txBox="1">
            <a:spLocks noGrp="1"/>
          </p:cNvSpPr>
          <p:nvPr>
            <p:ph type="subTitle" idx="15"/>
          </p:nvPr>
        </p:nvSpPr>
        <p:spPr>
          <a:xfrm>
            <a:off x="5892000" y="3544900"/>
            <a:ext cx="2532000" cy="4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dirty="0"/>
              <a:t>Limitations</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C7E6B1-7DEB-4632-ABBD-4863174D3BE5}"/>
              </a:ext>
            </a:extLst>
          </p:cNvPr>
          <p:cNvSpPr>
            <a:spLocks noGrp="1"/>
          </p:cNvSpPr>
          <p:nvPr>
            <p:ph type="subTitle" idx="1"/>
          </p:nvPr>
        </p:nvSpPr>
        <p:spPr>
          <a:xfrm>
            <a:off x="354214" y="1364924"/>
            <a:ext cx="4082150" cy="2203500"/>
          </a:xfrm>
        </p:spPr>
        <p:txBody>
          <a:bodyPr/>
          <a:lstStyle/>
          <a:p>
            <a:r>
              <a:rPr lang="en-US" b="1" i="0" dirty="0">
                <a:solidFill>
                  <a:srgbClr val="0D0D0D"/>
                </a:solidFill>
                <a:effectLst/>
                <a:latin typeface="Cairo" panose="020B0604020202020204" charset="-78"/>
                <a:cs typeface="Cairo" panose="020B0604020202020204" charset="-78"/>
              </a:rPr>
              <a:t>Why Test on Google Cloud Vision API?</a:t>
            </a:r>
          </a:p>
          <a:p>
            <a:endParaRPr lang="en-US" b="1" dirty="0">
              <a:solidFill>
                <a:srgbClr val="0D0D0D"/>
              </a:solidFill>
              <a:latin typeface="Cairo" panose="020B0604020202020204" charset="-78"/>
              <a:cs typeface="Cairo" panose="020B0604020202020204" charset="-78"/>
            </a:endParaRPr>
          </a:p>
          <a:p>
            <a:pPr algn="l">
              <a:buFont typeface="Arial" panose="020B0604020202020204" pitchFamily="34" charset="0"/>
              <a:buChar char="•"/>
            </a:pPr>
            <a:r>
              <a:rPr lang="en-US" dirty="0">
                <a:solidFill>
                  <a:srgbClr val="0D0D0D"/>
                </a:solidFill>
                <a:latin typeface="Cairo" panose="020B0604020202020204" charset="-78"/>
                <a:cs typeface="Cairo" panose="020B0604020202020204" charset="-78"/>
              </a:rPr>
              <a:t>T</a:t>
            </a:r>
            <a:r>
              <a:rPr lang="en-US" b="0" i="0" dirty="0">
                <a:solidFill>
                  <a:srgbClr val="0D0D0D"/>
                </a:solidFill>
                <a:effectLst/>
                <a:latin typeface="Cairo" panose="020B0604020202020204" charset="-78"/>
                <a:cs typeface="Cairo" panose="020B0604020202020204" charset="-78"/>
              </a:rPr>
              <a:t>he </a:t>
            </a:r>
            <a:r>
              <a:rPr lang="en-US" b="1" i="0" dirty="0">
                <a:solidFill>
                  <a:srgbClr val="0D0D0D"/>
                </a:solidFill>
                <a:effectLst/>
                <a:latin typeface="Cairo" panose="020B0604020202020204" charset="-78"/>
                <a:cs typeface="Cairo" panose="020B0604020202020204" charset="-78"/>
              </a:rPr>
              <a:t>Google Cloud Vision API (GCV)</a:t>
            </a:r>
            <a:r>
              <a:rPr lang="en-US" b="0" i="0" dirty="0">
                <a:solidFill>
                  <a:srgbClr val="0D0D0D"/>
                </a:solidFill>
                <a:effectLst/>
                <a:latin typeface="Cairo" panose="020B0604020202020204" charset="-78"/>
                <a:cs typeface="Cairo" panose="020B0604020202020204" charset="-78"/>
              </a:rPr>
              <a:t> is a </a:t>
            </a:r>
            <a:r>
              <a:rPr lang="en-US" b="1" i="0" dirty="0">
                <a:solidFill>
                  <a:srgbClr val="0D0D0D"/>
                </a:solidFill>
                <a:effectLst/>
                <a:latin typeface="Cairo" panose="020B0604020202020204" charset="-78"/>
                <a:cs typeface="Cairo" panose="020B0604020202020204" charset="-78"/>
              </a:rPr>
              <a:t>commercial</a:t>
            </a:r>
            <a:r>
              <a:rPr lang="en-US" b="0" i="0" dirty="0">
                <a:solidFill>
                  <a:srgbClr val="0D0D0D"/>
                </a:solidFill>
                <a:effectLst/>
                <a:latin typeface="Cairo" panose="020B0604020202020204" charset="-78"/>
                <a:cs typeface="Cairo" panose="020B0604020202020204" charset="-78"/>
              </a:rPr>
              <a:t> image classification service that works as a </a:t>
            </a:r>
            <a:r>
              <a:rPr lang="en-US" b="1" i="0" dirty="0">
                <a:solidFill>
                  <a:srgbClr val="0D0D0D"/>
                </a:solidFill>
                <a:effectLst/>
                <a:latin typeface="Cairo" panose="020B0604020202020204" charset="-78"/>
                <a:cs typeface="Cairo" panose="020B0604020202020204" charset="-78"/>
              </a:rPr>
              <a:t>black-box</a:t>
            </a:r>
            <a:r>
              <a:rPr lang="en-US" b="0" i="0" dirty="0">
                <a:solidFill>
                  <a:srgbClr val="0D0D0D"/>
                </a:solidFill>
                <a:effectLst/>
                <a:latin typeface="Cairo" panose="020B0604020202020204" charset="-78"/>
                <a:cs typeface="Cairo" panose="020B0604020202020204" charset="-78"/>
              </a:rPr>
              <a:t> for adversarial attack testing.</a:t>
            </a:r>
          </a:p>
          <a:p>
            <a:pPr algn="l">
              <a:buFont typeface="Arial" panose="020B0604020202020204" pitchFamily="34" charset="0"/>
              <a:buChar char="•"/>
            </a:pPr>
            <a:r>
              <a:rPr lang="en-US" b="0" i="0" dirty="0">
                <a:solidFill>
                  <a:srgbClr val="0D0D0D"/>
                </a:solidFill>
                <a:effectLst/>
                <a:latin typeface="Cairo" panose="020B0604020202020204" charset="-78"/>
                <a:cs typeface="Cairo" panose="020B0604020202020204" charset="-78"/>
              </a:rPr>
              <a:t>No access to the model's architecture, parameters, or gradients—just the model’s predictions (labels and probabilities).</a:t>
            </a:r>
          </a:p>
          <a:p>
            <a:pPr algn="l">
              <a:buFont typeface="Arial" panose="020B0604020202020204" pitchFamily="34" charset="0"/>
              <a:buChar char="•"/>
            </a:pPr>
            <a:endParaRPr lang="en-US" dirty="0">
              <a:solidFill>
                <a:srgbClr val="0D0D0D"/>
              </a:solidFill>
              <a:latin typeface="Cairo" panose="020B0604020202020204" charset="-78"/>
              <a:cs typeface="Cairo" panose="020B0604020202020204" charset="-78"/>
            </a:endParaRPr>
          </a:p>
          <a:p>
            <a:pPr algn="l">
              <a:buFont typeface="Arial" panose="020B0604020202020204" pitchFamily="34" charset="0"/>
              <a:buChar char="•"/>
            </a:pPr>
            <a:endParaRPr lang="en-US" b="0"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sz="1600" b="1" i="0" dirty="0">
                <a:solidFill>
                  <a:srgbClr val="0D0D0D"/>
                </a:solidFill>
                <a:effectLst/>
                <a:latin typeface="Cairo" panose="020B0604020202020204" charset="-78"/>
                <a:cs typeface="Cairo" panose="020B0604020202020204" charset="-78"/>
              </a:rPr>
              <a:t>Results:</a:t>
            </a:r>
          </a:p>
          <a:p>
            <a:pPr algn="l">
              <a:buFont typeface="Arial" panose="020B0604020202020204" pitchFamily="34" charset="0"/>
              <a:buChar char="•"/>
            </a:pPr>
            <a:r>
              <a:rPr lang="en-US" b="1" i="0" dirty="0">
                <a:solidFill>
                  <a:srgbClr val="0D0D0D"/>
                </a:solidFill>
                <a:effectLst/>
                <a:latin typeface="Cairo" panose="020B0604020202020204" charset="-78"/>
                <a:cs typeface="Cairo" panose="020B0604020202020204" charset="-78"/>
              </a:rPr>
              <a:t>Success Rate</a:t>
            </a:r>
            <a:r>
              <a:rPr lang="en-US" b="0" i="0" dirty="0">
                <a:solidFill>
                  <a:srgbClr val="0D0D0D"/>
                </a:solidFill>
                <a:effectLst/>
                <a:latin typeface="Cairo" panose="020B0604020202020204" charset="-78"/>
                <a:cs typeface="Cairo" panose="020B0604020202020204" charset="-78"/>
              </a:rPr>
              <a:t>: BASES achieved </a:t>
            </a:r>
            <a:r>
              <a:rPr lang="en-US" b="1" i="0" dirty="0">
                <a:solidFill>
                  <a:srgbClr val="0D0D0D"/>
                </a:solidFill>
                <a:effectLst/>
                <a:latin typeface="Cairo" panose="020B0604020202020204" charset="-78"/>
                <a:cs typeface="Cairo" panose="020B0604020202020204" charset="-78"/>
              </a:rPr>
              <a:t>91% untargeted attack success</a:t>
            </a:r>
            <a:r>
              <a:rPr lang="en-US" b="0" i="0" dirty="0">
                <a:solidFill>
                  <a:srgbClr val="0D0D0D"/>
                </a:solidFill>
                <a:effectLst/>
                <a:latin typeface="Cairo" panose="020B0604020202020204" charset="-78"/>
                <a:cs typeface="Cairo" panose="020B0604020202020204" charset="-78"/>
              </a:rPr>
              <a:t> with only </a:t>
            </a:r>
            <a:r>
              <a:rPr lang="en-US" b="1" i="0" dirty="0">
                <a:solidFill>
                  <a:srgbClr val="0D0D0D"/>
                </a:solidFill>
                <a:effectLst/>
                <a:latin typeface="Cairo" panose="020B0604020202020204" charset="-78"/>
                <a:cs typeface="Cairo" panose="020B0604020202020204" charset="-78"/>
              </a:rPr>
              <a:t>2.9 queries per image</a:t>
            </a:r>
            <a:r>
              <a:rPr lang="en-US" b="0" i="0" dirty="0">
                <a:solidFill>
                  <a:srgbClr val="0D0D0D"/>
                </a:solidFill>
                <a:effectLst/>
                <a:latin typeface="Cairo" panose="020B0604020202020204" charset="-78"/>
                <a:cs typeface="Cairo" panose="020B0604020202020204" charset="-78"/>
              </a:rPr>
              <a:t> on average.</a:t>
            </a:r>
          </a:p>
          <a:p>
            <a:pPr marL="152400" indent="0">
              <a:buNone/>
            </a:pPr>
            <a:br>
              <a:rPr lang="en-US" dirty="0">
                <a:latin typeface="Cairo" panose="020B0604020202020204" charset="-78"/>
                <a:cs typeface="Cairo" panose="020B0604020202020204" charset="-78"/>
              </a:rPr>
            </a:br>
            <a:endParaRPr lang="en-US" b="0" i="0" dirty="0">
              <a:solidFill>
                <a:srgbClr val="0D0D0D"/>
              </a:solidFill>
              <a:effectLst/>
              <a:latin typeface="Cairo" panose="020B0604020202020204" charset="-78"/>
              <a:cs typeface="Cairo" panose="020B0604020202020204" charset="-78"/>
            </a:endParaRPr>
          </a:p>
          <a:p>
            <a:endParaRPr lang="en-US" dirty="0"/>
          </a:p>
        </p:txBody>
      </p:sp>
      <p:sp>
        <p:nvSpPr>
          <p:cNvPr id="3" name="Title 2">
            <a:extLst>
              <a:ext uri="{FF2B5EF4-FFF2-40B4-BE49-F238E27FC236}">
                <a16:creationId xmlns:a16="http://schemas.microsoft.com/office/drawing/2014/main" id="{A0F75A56-27CC-42C0-84BC-320D468BEE37}"/>
              </a:ext>
            </a:extLst>
          </p:cNvPr>
          <p:cNvSpPr>
            <a:spLocks noGrp="1"/>
          </p:cNvSpPr>
          <p:nvPr>
            <p:ph type="title"/>
          </p:nvPr>
        </p:nvSpPr>
        <p:spPr/>
        <p:txBody>
          <a:bodyPr/>
          <a:lstStyle/>
          <a:p>
            <a:pPr algn="l"/>
            <a:r>
              <a:rPr lang="en-US" b="1" i="1" dirty="0">
                <a:solidFill>
                  <a:schemeClr val="accent1">
                    <a:lumMod val="60000"/>
                    <a:lumOff val="40000"/>
                  </a:schemeClr>
                </a:solidFill>
                <a:effectLst/>
                <a:latin typeface="Cairo" panose="020B0604020202020204" charset="-78"/>
                <a:cs typeface="Cairo" panose="020B0604020202020204" charset="-78"/>
              </a:rPr>
              <a:t>Google Cloud Vision API (GCV) Results</a:t>
            </a:r>
            <a:endParaRPr lang="en-US" b="1" i="0" dirty="0">
              <a:solidFill>
                <a:schemeClr val="accent1">
                  <a:lumMod val="60000"/>
                  <a:lumOff val="40000"/>
                </a:schemeClr>
              </a:solidFill>
              <a:effectLst/>
              <a:latin typeface="Cairo" panose="020B0604020202020204" charset="-78"/>
              <a:cs typeface="Cairo" panose="020B0604020202020204" charset="-78"/>
            </a:endParaRPr>
          </a:p>
        </p:txBody>
      </p:sp>
      <p:pic>
        <p:nvPicPr>
          <p:cNvPr id="5" name="Picture 4">
            <a:extLst>
              <a:ext uri="{FF2B5EF4-FFF2-40B4-BE49-F238E27FC236}">
                <a16:creationId xmlns:a16="http://schemas.microsoft.com/office/drawing/2014/main" id="{59A43537-6422-4E91-A432-6BACD690DEBA}"/>
              </a:ext>
            </a:extLst>
          </p:cNvPr>
          <p:cNvPicPr>
            <a:picLocks noChangeAspect="1"/>
          </p:cNvPicPr>
          <p:nvPr/>
        </p:nvPicPr>
        <p:blipFill>
          <a:blip r:embed="rId2"/>
          <a:stretch>
            <a:fillRect/>
          </a:stretch>
        </p:blipFill>
        <p:spPr>
          <a:xfrm>
            <a:off x="4301611" y="1480839"/>
            <a:ext cx="4707636" cy="2434784"/>
          </a:xfrm>
          <a:prstGeom prst="rect">
            <a:avLst/>
          </a:prstGeom>
        </p:spPr>
      </p:pic>
    </p:spTree>
    <p:extLst>
      <p:ext uri="{BB962C8B-B14F-4D97-AF65-F5344CB8AC3E}">
        <p14:creationId xmlns:p14="http://schemas.microsoft.com/office/powerpoint/2010/main" val="626365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C9016E-8681-45C4-878E-F99CB341D576}"/>
              </a:ext>
            </a:extLst>
          </p:cNvPr>
          <p:cNvSpPr>
            <a:spLocks noGrp="1"/>
          </p:cNvSpPr>
          <p:nvPr>
            <p:ph type="subTitle" idx="1"/>
          </p:nvPr>
        </p:nvSpPr>
        <p:spPr/>
        <p:txBody>
          <a:bodyPr/>
          <a:lstStyle/>
          <a:p>
            <a:r>
              <a:rPr lang="fr-FR" b="1" i="0" dirty="0" err="1">
                <a:solidFill>
                  <a:srgbClr val="0D0D0D"/>
                </a:solidFill>
                <a:effectLst/>
                <a:latin typeface="Cairo" panose="020B0604020202020204" charset="-78"/>
                <a:cs typeface="Cairo" panose="020B0604020202020204" charset="-78"/>
              </a:rPr>
              <a:t>Dependence</a:t>
            </a:r>
            <a:r>
              <a:rPr lang="fr-FR" b="1" i="0" dirty="0">
                <a:solidFill>
                  <a:srgbClr val="0D0D0D"/>
                </a:solidFill>
                <a:effectLst/>
                <a:latin typeface="Cairo" panose="020B0604020202020204" charset="-78"/>
                <a:cs typeface="Cairo" panose="020B0604020202020204" charset="-78"/>
              </a:rPr>
              <a:t> on </a:t>
            </a:r>
            <a:r>
              <a:rPr lang="fr-FR" b="1" i="0" dirty="0" err="1">
                <a:solidFill>
                  <a:srgbClr val="0D0D0D"/>
                </a:solidFill>
                <a:effectLst/>
                <a:latin typeface="Cairo" panose="020B0604020202020204" charset="-78"/>
                <a:cs typeface="Cairo" panose="020B0604020202020204" charset="-78"/>
              </a:rPr>
              <a:t>Surrogate</a:t>
            </a:r>
            <a:r>
              <a:rPr lang="fr-FR" b="1" i="0" dirty="0">
                <a:solidFill>
                  <a:srgbClr val="0D0D0D"/>
                </a:solidFill>
                <a:effectLst/>
                <a:latin typeface="Cairo" panose="020B0604020202020204" charset="-78"/>
                <a:cs typeface="Cairo" panose="020B0604020202020204" charset="-78"/>
              </a:rPr>
              <a:t> Ensemble Diversity</a:t>
            </a:r>
            <a:endParaRPr lang="fr-FR" dirty="0">
              <a:solidFill>
                <a:srgbClr val="0D0D0D"/>
              </a:solidFill>
              <a:latin typeface="Cairo" panose="020B0604020202020204" charset="-78"/>
              <a:cs typeface="Cairo" panose="020B0604020202020204" charset="-78"/>
            </a:endParaRPr>
          </a:p>
          <a:p>
            <a:endParaRPr lang="fr-FR" b="0"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b="1" i="0" dirty="0">
                <a:solidFill>
                  <a:srgbClr val="0D0D0D"/>
                </a:solidFill>
                <a:effectLst/>
                <a:latin typeface="Cairo" panose="020B0604020202020204" charset="-78"/>
                <a:cs typeface="Cairo" panose="020B0604020202020204" charset="-78"/>
              </a:rPr>
              <a:t>Limitation</a:t>
            </a:r>
            <a:r>
              <a:rPr lang="en-US" b="0" i="0" dirty="0">
                <a:solidFill>
                  <a:srgbClr val="0D0D0D"/>
                </a:solidFill>
                <a:effectLst/>
                <a:latin typeface="Cairo" panose="020B0604020202020204" charset="-78"/>
                <a:cs typeface="Cairo" panose="020B0604020202020204" charset="-78"/>
              </a:rPr>
              <a:t>: BASES relies on a</a:t>
            </a:r>
            <a:r>
              <a:rPr lang="en-US" i="0" dirty="0">
                <a:solidFill>
                  <a:srgbClr val="0D0D0D"/>
                </a:solidFill>
                <a:effectLst/>
                <a:latin typeface="Cairo" panose="020B0604020202020204" charset="-78"/>
                <a:cs typeface="Cairo" panose="020B0604020202020204" charset="-78"/>
              </a:rPr>
              <a:t> diverse ensemble of surrogate models </a:t>
            </a:r>
            <a:r>
              <a:rPr lang="en-US" b="0" i="0" dirty="0">
                <a:solidFill>
                  <a:srgbClr val="0D0D0D"/>
                </a:solidFill>
                <a:effectLst/>
                <a:latin typeface="Cairo" panose="020B0604020202020204" charset="-78"/>
                <a:cs typeface="Cairo" panose="020B0604020202020204" charset="-78"/>
              </a:rPr>
              <a:t>to generate successful adversarial perturbations.</a:t>
            </a:r>
          </a:p>
          <a:p>
            <a:pPr marL="152400" indent="0" algn="l">
              <a:buNone/>
            </a:pPr>
            <a:endParaRPr lang="en-US" b="0" i="0" dirty="0">
              <a:solidFill>
                <a:srgbClr val="0D0D0D"/>
              </a:solidFill>
              <a:effectLst/>
              <a:latin typeface="Cairo" panose="020B0604020202020204" charset="-78"/>
              <a:cs typeface="Cairo" panose="020B0604020202020204" charset="-78"/>
            </a:endParaRPr>
          </a:p>
          <a:p>
            <a:pPr algn="l">
              <a:buFont typeface="Arial" panose="020B0604020202020204" pitchFamily="34" charset="0"/>
              <a:buChar char="•"/>
            </a:pPr>
            <a:r>
              <a:rPr lang="en-US" b="1" i="0" dirty="0">
                <a:solidFill>
                  <a:srgbClr val="0D0D0D"/>
                </a:solidFill>
                <a:effectLst/>
                <a:latin typeface="Cairo" panose="020B0604020202020204" charset="-78"/>
                <a:cs typeface="Cairo" panose="020B0604020202020204" charset="-78"/>
              </a:rPr>
              <a:t>Impact</a:t>
            </a:r>
            <a:r>
              <a:rPr lang="en-US" b="0" i="0" dirty="0">
                <a:solidFill>
                  <a:srgbClr val="0D0D0D"/>
                </a:solidFill>
                <a:effectLst/>
                <a:latin typeface="Cairo" panose="020B0604020202020204" charset="-78"/>
                <a:cs typeface="Cairo" panose="020B0604020202020204" charset="-78"/>
              </a:rPr>
              <a:t>: The quality and diversity of the surrogate models directly influence the </a:t>
            </a:r>
            <a:r>
              <a:rPr lang="en-US" b="1" i="0" dirty="0">
                <a:solidFill>
                  <a:srgbClr val="0D0D0D"/>
                </a:solidFill>
                <a:effectLst/>
                <a:latin typeface="Cairo" panose="020B0604020202020204" charset="-78"/>
                <a:cs typeface="Cairo" panose="020B0604020202020204" charset="-78"/>
              </a:rPr>
              <a:t>transferability</a:t>
            </a:r>
            <a:r>
              <a:rPr lang="en-US" b="0" i="0" dirty="0">
                <a:solidFill>
                  <a:srgbClr val="0D0D0D"/>
                </a:solidFill>
                <a:effectLst/>
                <a:latin typeface="Cairo" panose="020B0604020202020204" charset="-78"/>
                <a:cs typeface="Cairo" panose="020B0604020202020204" charset="-78"/>
              </a:rPr>
              <a:t> and </a:t>
            </a:r>
            <a:r>
              <a:rPr lang="en-US" b="1" i="0" dirty="0">
                <a:solidFill>
                  <a:srgbClr val="0D0D0D"/>
                </a:solidFill>
                <a:effectLst/>
                <a:latin typeface="Cairo" panose="020B0604020202020204" charset="-78"/>
                <a:cs typeface="Cairo" panose="020B0604020202020204" charset="-78"/>
              </a:rPr>
              <a:t>effectiveness</a:t>
            </a:r>
            <a:r>
              <a:rPr lang="en-US" b="0" i="0" dirty="0">
                <a:solidFill>
                  <a:srgbClr val="0D0D0D"/>
                </a:solidFill>
                <a:effectLst/>
                <a:latin typeface="Cairo" panose="020B0604020202020204" charset="-78"/>
                <a:cs typeface="Cairo" panose="020B0604020202020204" charset="-78"/>
              </a:rPr>
              <a:t> of the attacks. If the surrogate models are too similar or limited in diversity, the perturbations may not transfer well to the victim model.</a:t>
            </a:r>
          </a:p>
          <a:p>
            <a:endParaRPr lang="fr-FR" b="0" i="0" dirty="0">
              <a:solidFill>
                <a:srgbClr val="0D0D0D"/>
              </a:solidFill>
              <a:effectLst/>
              <a:latin typeface="ui-sans-serif"/>
            </a:endParaRPr>
          </a:p>
          <a:p>
            <a:endParaRPr lang="en-US" b="0" i="0" dirty="0">
              <a:solidFill>
                <a:srgbClr val="0D0D0D"/>
              </a:solidFill>
              <a:effectLst/>
              <a:latin typeface="ui-sans-serif"/>
            </a:endParaRPr>
          </a:p>
        </p:txBody>
      </p:sp>
      <p:sp>
        <p:nvSpPr>
          <p:cNvPr id="3" name="Title 2">
            <a:extLst>
              <a:ext uri="{FF2B5EF4-FFF2-40B4-BE49-F238E27FC236}">
                <a16:creationId xmlns:a16="http://schemas.microsoft.com/office/drawing/2014/main" id="{618DFA14-F834-4029-814B-B12171B1A426}"/>
              </a:ext>
            </a:extLst>
          </p:cNvPr>
          <p:cNvSpPr>
            <a:spLocks noGrp="1"/>
          </p:cNvSpPr>
          <p:nvPr>
            <p:ph type="title"/>
          </p:nvPr>
        </p:nvSpPr>
        <p:spPr/>
        <p:txBody>
          <a:bodyPr/>
          <a:lstStyle/>
          <a:p>
            <a:r>
              <a:rPr lang="en-US" b="1" i="1" dirty="0">
                <a:solidFill>
                  <a:schemeClr val="accent1">
                    <a:lumMod val="60000"/>
                    <a:lumOff val="40000"/>
                  </a:schemeClr>
                </a:solidFill>
                <a:latin typeface="Cairo" panose="020B0604020202020204" charset="-78"/>
                <a:cs typeface="Cairo" panose="020B0604020202020204" charset="-78"/>
              </a:rPr>
              <a:t>LIMITATIONS</a:t>
            </a:r>
            <a:endParaRPr lang="en-US" dirty="0"/>
          </a:p>
        </p:txBody>
      </p:sp>
      <p:pic>
        <p:nvPicPr>
          <p:cNvPr id="4098" name="Picture 2" descr="Limitation - Free signaling icons">
            <a:extLst>
              <a:ext uri="{FF2B5EF4-FFF2-40B4-BE49-F238E27FC236}">
                <a16:creationId xmlns:a16="http://schemas.microsoft.com/office/drawing/2014/main" id="{81A41AE8-3D8E-4A6E-A629-E5E61A8D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500" y="2571750"/>
            <a:ext cx="2203500" cy="22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534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C9016E-8681-45C4-878E-F99CB341D576}"/>
              </a:ext>
            </a:extLst>
          </p:cNvPr>
          <p:cNvSpPr>
            <a:spLocks noGrp="1"/>
          </p:cNvSpPr>
          <p:nvPr>
            <p:ph type="subTitle" idx="1"/>
          </p:nvPr>
        </p:nvSpPr>
        <p:spPr/>
        <p:txBody>
          <a:bodyPr/>
          <a:lstStyle/>
          <a:p>
            <a:pPr marL="152400" indent="0" algn="l">
              <a:buNone/>
            </a:pPr>
            <a:r>
              <a:rPr lang="en-US" b="1" i="0" dirty="0">
                <a:solidFill>
                  <a:srgbClr val="0D0D0D"/>
                </a:solidFill>
                <a:effectLst/>
                <a:latin typeface="ui-sans-serif"/>
              </a:rPr>
              <a:t>Need for Large Surrogate Ensemble</a:t>
            </a:r>
            <a:r>
              <a:rPr lang="en-US" b="0" i="0" dirty="0">
                <a:solidFill>
                  <a:srgbClr val="0D0D0D"/>
                </a:solidFill>
                <a:effectLst/>
                <a:latin typeface="ui-sans-serif"/>
              </a:rPr>
              <a:t>:</a:t>
            </a:r>
          </a:p>
          <a:p>
            <a:pPr marL="457200" lvl="1" indent="0" algn="l">
              <a:buNone/>
            </a:pPr>
            <a:r>
              <a:rPr lang="en-US" b="1" i="0" dirty="0">
                <a:solidFill>
                  <a:srgbClr val="0D0D0D"/>
                </a:solidFill>
                <a:effectLst/>
                <a:latin typeface="ui-sans-serif"/>
              </a:rPr>
              <a:t>Limitation</a:t>
            </a:r>
            <a:r>
              <a:rPr lang="en-US" b="0" i="0" dirty="0">
                <a:solidFill>
                  <a:srgbClr val="0D0D0D"/>
                </a:solidFill>
                <a:effectLst/>
                <a:latin typeface="ui-sans-serif"/>
              </a:rPr>
              <a:t>: While using a </a:t>
            </a:r>
            <a:r>
              <a:rPr lang="en-US" b="1" i="0" dirty="0">
                <a:solidFill>
                  <a:srgbClr val="0D0D0D"/>
                </a:solidFill>
                <a:effectLst/>
                <a:latin typeface="ui-sans-serif"/>
              </a:rPr>
              <a:t>larger ensemble (N=20)</a:t>
            </a:r>
            <a:r>
              <a:rPr lang="en-US" b="0" i="0" dirty="0">
                <a:solidFill>
                  <a:srgbClr val="0D0D0D"/>
                </a:solidFill>
                <a:effectLst/>
                <a:latin typeface="ui-sans-serif"/>
              </a:rPr>
              <a:t> increases attack success rates, it also increases the computational time for generating adversarial examples.</a:t>
            </a:r>
          </a:p>
          <a:p>
            <a:pPr marL="457200" lvl="1" indent="0" algn="l">
              <a:buNone/>
            </a:pPr>
            <a:endParaRPr lang="en-US" dirty="0">
              <a:solidFill>
                <a:srgbClr val="0D0D0D"/>
              </a:solidFill>
              <a:latin typeface="ui-sans-serif"/>
            </a:endParaRPr>
          </a:p>
          <a:p>
            <a:pPr marL="457200" lvl="1" indent="0" algn="l">
              <a:buNone/>
            </a:pPr>
            <a:r>
              <a:rPr lang="en-US" b="1" i="0" dirty="0">
                <a:solidFill>
                  <a:srgbClr val="0D0D0D"/>
                </a:solidFill>
                <a:effectLst/>
                <a:latin typeface="ui-sans-serif"/>
              </a:rPr>
              <a:t>Impact</a:t>
            </a:r>
            <a:r>
              <a:rPr lang="en-US" b="0" i="0" dirty="0">
                <a:solidFill>
                  <a:srgbClr val="0D0D0D"/>
                </a:solidFill>
                <a:effectLst/>
                <a:latin typeface="ui-sans-serif"/>
              </a:rPr>
              <a:t>: The balance between ensemble size and computational efficiency remains a challenge. In some cases, a smaller ensemble may still work but may require additional fine-tuning.</a:t>
            </a:r>
          </a:p>
          <a:p>
            <a:endParaRPr lang="fr-FR" b="0" i="0" dirty="0">
              <a:solidFill>
                <a:srgbClr val="0D0D0D"/>
              </a:solidFill>
              <a:effectLst/>
              <a:latin typeface="ui-sans-serif"/>
            </a:endParaRPr>
          </a:p>
          <a:p>
            <a:endParaRPr lang="en-US" b="0" i="0" dirty="0">
              <a:solidFill>
                <a:srgbClr val="0D0D0D"/>
              </a:solidFill>
              <a:effectLst/>
              <a:latin typeface="ui-sans-serif"/>
            </a:endParaRPr>
          </a:p>
        </p:txBody>
      </p:sp>
      <p:sp>
        <p:nvSpPr>
          <p:cNvPr id="3" name="Title 2">
            <a:extLst>
              <a:ext uri="{FF2B5EF4-FFF2-40B4-BE49-F238E27FC236}">
                <a16:creationId xmlns:a16="http://schemas.microsoft.com/office/drawing/2014/main" id="{618DFA14-F834-4029-814B-B12171B1A426}"/>
              </a:ext>
            </a:extLst>
          </p:cNvPr>
          <p:cNvSpPr>
            <a:spLocks noGrp="1"/>
          </p:cNvSpPr>
          <p:nvPr>
            <p:ph type="title"/>
          </p:nvPr>
        </p:nvSpPr>
        <p:spPr/>
        <p:txBody>
          <a:bodyPr/>
          <a:lstStyle/>
          <a:p>
            <a:r>
              <a:rPr lang="en-US" b="1" i="1" dirty="0">
                <a:solidFill>
                  <a:schemeClr val="accent1">
                    <a:lumMod val="60000"/>
                    <a:lumOff val="40000"/>
                  </a:schemeClr>
                </a:solidFill>
                <a:latin typeface="Cairo" panose="020B0604020202020204" charset="-78"/>
                <a:cs typeface="Cairo" panose="020B0604020202020204" charset="-78"/>
              </a:rPr>
              <a:t>LIMITATIONS</a:t>
            </a:r>
            <a:endParaRPr lang="en-US" dirty="0"/>
          </a:p>
        </p:txBody>
      </p:sp>
      <p:pic>
        <p:nvPicPr>
          <p:cNvPr id="10" name="Picture 2" descr="Limitation - Free signaling icons">
            <a:extLst>
              <a:ext uri="{FF2B5EF4-FFF2-40B4-BE49-F238E27FC236}">
                <a16:creationId xmlns:a16="http://schemas.microsoft.com/office/drawing/2014/main" id="{3790F262-7065-407F-9829-FA1A10EEE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354" y="2695318"/>
            <a:ext cx="2203500" cy="22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75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C91F-9362-466D-8A50-092BAFED7EC2}"/>
              </a:ext>
            </a:extLst>
          </p:cNvPr>
          <p:cNvSpPr>
            <a:spLocks noGrp="1"/>
          </p:cNvSpPr>
          <p:nvPr>
            <p:ph type="title"/>
          </p:nvPr>
        </p:nvSpPr>
        <p:spPr>
          <a:xfrm>
            <a:off x="2895309" y="560528"/>
            <a:ext cx="7704000" cy="572700"/>
          </a:xfrm>
        </p:spPr>
        <p:txBody>
          <a:bodyPr/>
          <a:lstStyle/>
          <a:p>
            <a:r>
              <a:rPr lang="en-US" dirty="0"/>
              <a:t>CONCLUSION</a:t>
            </a:r>
          </a:p>
        </p:txBody>
      </p:sp>
      <p:sp>
        <p:nvSpPr>
          <p:cNvPr id="3" name="Subtitle 2">
            <a:extLst>
              <a:ext uri="{FF2B5EF4-FFF2-40B4-BE49-F238E27FC236}">
                <a16:creationId xmlns:a16="http://schemas.microsoft.com/office/drawing/2014/main" id="{7068A792-18DC-468B-81FB-7E31A9467125}"/>
              </a:ext>
            </a:extLst>
          </p:cNvPr>
          <p:cNvSpPr>
            <a:spLocks noGrp="1"/>
          </p:cNvSpPr>
          <p:nvPr>
            <p:ph type="subTitle" idx="1"/>
          </p:nvPr>
        </p:nvSpPr>
        <p:spPr>
          <a:xfrm>
            <a:off x="1759503" y="1703463"/>
            <a:ext cx="5372817" cy="2425773"/>
          </a:xfrm>
        </p:spPr>
        <p:txBody>
          <a:bodyPr/>
          <a:lstStyle/>
          <a:p>
            <a:pPr algn="l">
              <a:buFont typeface="+mj-lt"/>
              <a:buAutoNum type="arabicPeriod"/>
            </a:pPr>
            <a:r>
              <a:rPr lang="en-US" b="1" i="0" dirty="0">
                <a:solidFill>
                  <a:srgbClr val="0D0D0D"/>
                </a:solidFill>
                <a:effectLst/>
                <a:latin typeface="Cairo" panose="020B0604020202020204" charset="-78"/>
                <a:cs typeface="Cairo" panose="020B0604020202020204" charset="-78"/>
              </a:rPr>
              <a:t>BASES</a:t>
            </a:r>
            <a:r>
              <a:rPr lang="en-US" b="0" i="0" dirty="0">
                <a:solidFill>
                  <a:srgbClr val="0D0D0D"/>
                </a:solidFill>
                <a:effectLst/>
                <a:latin typeface="Cairo" panose="020B0604020202020204" charset="-78"/>
                <a:cs typeface="Cairo" panose="020B0604020202020204" charset="-78"/>
              </a:rPr>
              <a:t> combines </a:t>
            </a:r>
            <a:r>
              <a:rPr lang="en-US" b="1" i="0" dirty="0">
                <a:solidFill>
                  <a:srgbClr val="0D0D0D"/>
                </a:solidFill>
                <a:effectLst/>
                <a:latin typeface="Cairo" panose="020B0604020202020204" charset="-78"/>
                <a:cs typeface="Cairo" panose="020B0604020202020204" charset="-78"/>
              </a:rPr>
              <a:t>transfer-based</a:t>
            </a:r>
            <a:r>
              <a:rPr lang="en-US" b="0" i="0" dirty="0">
                <a:solidFill>
                  <a:srgbClr val="0D0D0D"/>
                </a:solidFill>
                <a:effectLst/>
                <a:latin typeface="Cairo" panose="020B0604020202020204" charset="-78"/>
                <a:cs typeface="Cairo" panose="020B0604020202020204" charset="-78"/>
              </a:rPr>
              <a:t> and </a:t>
            </a:r>
            <a:r>
              <a:rPr lang="en-US" b="1" i="0" dirty="0">
                <a:solidFill>
                  <a:srgbClr val="0D0D0D"/>
                </a:solidFill>
                <a:effectLst/>
                <a:latin typeface="Cairo" panose="020B0604020202020204" charset="-78"/>
                <a:cs typeface="Cairo" panose="020B0604020202020204" charset="-78"/>
              </a:rPr>
              <a:t>query-based</a:t>
            </a:r>
            <a:r>
              <a:rPr lang="en-US" b="0" i="0" dirty="0">
                <a:solidFill>
                  <a:srgbClr val="0D0D0D"/>
                </a:solidFill>
                <a:effectLst/>
                <a:latin typeface="Cairo" panose="020B0604020202020204" charset="-78"/>
                <a:cs typeface="Cairo" panose="020B0604020202020204" charset="-78"/>
              </a:rPr>
              <a:t> attacks for high success with minimal queries.</a:t>
            </a:r>
          </a:p>
          <a:p>
            <a:pPr algn="l">
              <a:buFont typeface="+mj-lt"/>
              <a:buAutoNum type="arabicPeriod"/>
            </a:pPr>
            <a:r>
              <a:rPr lang="en-US" b="0" i="0" dirty="0">
                <a:solidFill>
                  <a:srgbClr val="0D0D0D"/>
                </a:solidFill>
                <a:effectLst/>
                <a:latin typeface="Cairo" panose="020B0604020202020204" charset="-78"/>
                <a:cs typeface="Cairo" panose="020B0604020202020204" charset="-78"/>
              </a:rPr>
              <a:t>Achieves </a:t>
            </a:r>
            <a:r>
              <a:rPr lang="en-US" b="1" i="0" dirty="0">
                <a:solidFill>
                  <a:srgbClr val="0D0D0D"/>
                </a:solidFill>
                <a:effectLst/>
                <a:latin typeface="Cairo" panose="020B0604020202020204" charset="-78"/>
                <a:cs typeface="Cairo" panose="020B0604020202020204" charset="-78"/>
              </a:rPr>
              <a:t>90%+ success</a:t>
            </a:r>
            <a:r>
              <a:rPr lang="en-US" b="0" i="0" dirty="0">
                <a:solidFill>
                  <a:srgbClr val="0D0D0D"/>
                </a:solidFill>
                <a:effectLst/>
                <a:latin typeface="Cairo" panose="020B0604020202020204" charset="-78"/>
                <a:cs typeface="Cairo" panose="020B0604020202020204" charset="-78"/>
              </a:rPr>
              <a:t> with </a:t>
            </a:r>
            <a:r>
              <a:rPr lang="en-US" b="1" i="0" dirty="0">
                <a:solidFill>
                  <a:srgbClr val="0D0D0D"/>
                </a:solidFill>
                <a:effectLst/>
                <a:latin typeface="Cairo" panose="020B0604020202020204" charset="-78"/>
                <a:cs typeface="Cairo" panose="020B0604020202020204" charset="-78"/>
              </a:rPr>
              <a:t>only 3 queries per image</a:t>
            </a:r>
            <a:r>
              <a:rPr lang="en-US" b="0" i="0" dirty="0">
                <a:solidFill>
                  <a:srgbClr val="0D0D0D"/>
                </a:solidFill>
                <a:effectLst/>
                <a:latin typeface="Cairo" panose="020B0604020202020204" charset="-78"/>
                <a:cs typeface="Cairo" panose="020B0604020202020204" charset="-78"/>
              </a:rPr>
              <a:t>.</a:t>
            </a:r>
          </a:p>
          <a:p>
            <a:pPr algn="l">
              <a:buFont typeface="+mj-lt"/>
              <a:buAutoNum type="arabicPeriod"/>
            </a:pPr>
            <a:r>
              <a:rPr lang="en-US" b="1" i="0" dirty="0">
                <a:solidFill>
                  <a:srgbClr val="0D0D0D"/>
                </a:solidFill>
                <a:effectLst/>
                <a:latin typeface="Cairo" panose="020B0604020202020204" charset="-78"/>
                <a:cs typeface="Cairo" panose="020B0604020202020204" charset="-78"/>
              </a:rPr>
              <a:t>91% success</a:t>
            </a:r>
            <a:r>
              <a:rPr lang="en-US" b="0" i="0" dirty="0">
                <a:solidFill>
                  <a:srgbClr val="0D0D0D"/>
                </a:solidFill>
                <a:effectLst/>
                <a:latin typeface="Cairo" panose="020B0604020202020204" charset="-78"/>
                <a:cs typeface="Cairo" panose="020B0604020202020204" charset="-78"/>
              </a:rPr>
              <a:t> on </a:t>
            </a:r>
            <a:r>
              <a:rPr lang="en-US" b="1" i="0" dirty="0">
                <a:solidFill>
                  <a:srgbClr val="0D0D0D"/>
                </a:solidFill>
                <a:effectLst/>
                <a:latin typeface="Cairo" panose="020B0604020202020204" charset="-78"/>
                <a:cs typeface="Cairo" panose="020B0604020202020204" charset="-78"/>
              </a:rPr>
              <a:t>Google Cloud Vision API</a:t>
            </a:r>
            <a:r>
              <a:rPr lang="en-US" b="0" i="0" dirty="0">
                <a:solidFill>
                  <a:srgbClr val="0D0D0D"/>
                </a:solidFill>
                <a:effectLst/>
                <a:latin typeface="Cairo" panose="020B0604020202020204" charset="-78"/>
                <a:cs typeface="Cairo" panose="020B0604020202020204" charset="-78"/>
              </a:rPr>
              <a:t> with </a:t>
            </a:r>
            <a:r>
              <a:rPr lang="en-US" b="1" i="0" dirty="0">
                <a:solidFill>
                  <a:srgbClr val="0D0D0D"/>
                </a:solidFill>
                <a:effectLst/>
                <a:latin typeface="Cairo" panose="020B0604020202020204" charset="-78"/>
                <a:cs typeface="Cairo" panose="020B0604020202020204" charset="-78"/>
              </a:rPr>
              <a:t>2.9 queries</a:t>
            </a:r>
            <a:r>
              <a:rPr lang="en-US" b="0" i="0" dirty="0">
                <a:solidFill>
                  <a:srgbClr val="0D0D0D"/>
                </a:solidFill>
                <a:effectLst/>
                <a:latin typeface="Cairo" panose="020B0604020202020204" charset="-78"/>
                <a:cs typeface="Cairo" panose="020B0604020202020204" charset="-78"/>
              </a:rPr>
              <a:t> per image.</a:t>
            </a:r>
          </a:p>
          <a:p>
            <a:pPr algn="l">
              <a:buFont typeface="+mj-lt"/>
              <a:buAutoNum type="arabicPeriod"/>
            </a:pPr>
            <a:r>
              <a:rPr lang="en-US" b="1" i="0" dirty="0">
                <a:solidFill>
                  <a:srgbClr val="0D0D0D"/>
                </a:solidFill>
                <a:effectLst/>
                <a:latin typeface="Cairo" panose="020B0604020202020204" charset="-78"/>
                <a:cs typeface="Cairo" panose="020B0604020202020204" charset="-78"/>
              </a:rPr>
              <a:t>30× more efficient</a:t>
            </a:r>
            <a:r>
              <a:rPr lang="en-US" b="0" i="0" dirty="0">
                <a:solidFill>
                  <a:srgbClr val="0D0D0D"/>
                </a:solidFill>
                <a:effectLst/>
                <a:latin typeface="Cairo" panose="020B0604020202020204" charset="-78"/>
                <a:cs typeface="Cairo" panose="020B0604020202020204" charset="-78"/>
              </a:rPr>
              <a:t> than existing methods like </a:t>
            </a:r>
            <a:r>
              <a:rPr lang="en-US" b="1" i="0" dirty="0">
                <a:solidFill>
                  <a:srgbClr val="0D0D0D"/>
                </a:solidFill>
                <a:effectLst/>
                <a:latin typeface="Cairo" panose="020B0604020202020204" charset="-78"/>
                <a:cs typeface="Cairo" panose="020B0604020202020204" charset="-78"/>
              </a:rPr>
              <a:t>TREMBA</a:t>
            </a:r>
            <a:r>
              <a:rPr lang="en-US" b="0" i="0" dirty="0">
                <a:solidFill>
                  <a:srgbClr val="0D0D0D"/>
                </a:solidFill>
                <a:effectLst/>
                <a:latin typeface="Cairo" panose="020B0604020202020204" charset="-78"/>
                <a:cs typeface="Cairo" panose="020B0604020202020204" charset="-78"/>
              </a:rPr>
              <a:t>.</a:t>
            </a:r>
          </a:p>
          <a:p>
            <a:pPr algn="l">
              <a:buFont typeface="+mj-lt"/>
              <a:buAutoNum type="arabicPeriod"/>
            </a:pPr>
            <a:r>
              <a:rPr lang="en-US" b="1" i="0" dirty="0">
                <a:solidFill>
                  <a:srgbClr val="0D0D0D"/>
                </a:solidFill>
                <a:effectLst/>
                <a:latin typeface="Cairo" panose="020B0604020202020204" charset="-78"/>
                <a:cs typeface="Cairo" panose="020B0604020202020204" charset="-78"/>
              </a:rPr>
              <a:t>Future work</a:t>
            </a:r>
            <a:r>
              <a:rPr lang="en-US" b="0" i="0" dirty="0">
                <a:solidFill>
                  <a:srgbClr val="0D0D0D"/>
                </a:solidFill>
                <a:effectLst/>
                <a:latin typeface="Cairo" panose="020B0604020202020204" charset="-78"/>
                <a:cs typeface="Cairo" panose="020B0604020202020204" charset="-78"/>
              </a:rPr>
              <a:t>: Improve query efficiency and extend to new domains</a:t>
            </a:r>
          </a:p>
          <a:p>
            <a:endParaRPr lang="en-US" dirty="0"/>
          </a:p>
        </p:txBody>
      </p:sp>
    </p:spTree>
    <p:extLst>
      <p:ext uri="{BB962C8B-B14F-4D97-AF65-F5344CB8AC3E}">
        <p14:creationId xmlns:p14="http://schemas.microsoft.com/office/powerpoint/2010/main" val="385955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13A7-4EDA-4CC5-8BFC-ED8539C862F2}"/>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6A92A644-E939-459F-8557-16287EF1E510}"/>
              </a:ext>
            </a:extLst>
          </p:cNvPr>
          <p:cNvSpPr txBox="1"/>
          <p:nvPr/>
        </p:nvSpPr>
        <p:spPr>
          <a:xfrm flipH="1">
            <a:off x="3307902" y="4646140"/>
            <a:ext cx="9530768" cy="307777"/>
          </a:xfrm>
          <a:prstGeom prst="rect">
            <a:avLst/>
          </a:prstGeom>
          <a:noFill/>
        </p:spPr>
        <p:txBody>
          <a:bodyPr wrap="square" rtlCol="0">
            <a:spAutoFit/>
          </a:bodyPr>
          <a:lstStyle/>
          <a:p>
            <a:r>
              <a:rPr lang="en-US" dirty="0"/>
              <a:t>https://github.com/kejsibushi20/AI-Cybersecurity?tab=readme-ov-file</a:t>
            </a:r>
          </a:p>
        </p:txBody>
      </p:sp>
    </p:spTree>
    <p:extLst>
      <p:ext uri="{BB962C8B-B14F-4D97-AF65-F5344CB8AC3E}">
        <p14:creationId xmlns:p14="http://schemas.microsoft.com/office/powerpoint/2010/main" val="2773112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1"/>
          <p:cNvPicPr preferRelativeResize="0"/>
          <p:nvPr/>
        </p:nvPicPr>
        <p:blipFill rotWithShape="1">
          <a:blip r:embed="rId3">
            <a:alphaModFix/>
          </a:blip>
          <a:srcRect/>
          <a:stretch/>
        </p:blipFill>
        <p:spPr>
          <a:xfrm flipH="1">
            <a:off x="10" y="0"/>
            <a:ext cx="3405191" cy="5143500"/>
          </a:xfrm>
          <a:prstGeom prst="rect">
            <a:avLst/>
          </a:prstGeom>
          <a:noFill/>
          <a:ln>
            <a:noFill/>
          </a:ln>
        </p:spPr>
      </p:pic>
      <p:sp>
        <p:nvSpPr>
          <p:cNvPr id="280" name="Google Shape;280;p31"/>
          <p:cNvSpPr txBox="1">
            <a:spLocks noGrp="1"/>
          </p:cNvSpPr>
          <p:nvPr>
            <p:ph type="title"/>
          </p:nvPr>
        </p:nvSpPr>
        <p:spPr>
          <a:xfrm>
            <a:off x="4047175" y="2823351"/>
            <a:ext cx="4555404" cy="162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INTRODUCTION</a:t>
            </a:r>
            <a:endParaRPr/>
          </a:p>
        </p:txBody>
      </p:sp>
      <p:sp>
        <p:nvSpPr>
          <p:cNvPr id="281" name="Google Shape;281;p31"/>
          <p:cNvSpPr txBox="1">
            <a:spLocks noGrp="1"/>
          </p:cNvSpPr>
          <p:nvPr>
            <p:ph type="title" idx="2"/>
          </p:nvPr>
        </p:nvSpPr>
        <p:spPr>
          <a:xfrm>
            <a:off x="4047175" y="1438750"/>
            <a:ext cx="1230300" cy="881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01</a:t>
            </a:r>
            <a:endParaRPr/>
          </a:p>
        </p:txBody>
      </p:sp>
      <p:grpSp>
        <p:nvGrpSpPr>
          <p:cNvPr id="282" name="Google Shape;282;p31"/>
          <p:cNvGrpSpPr/>
          <p:nvPr/>
        </p:nvGrpSpPr>
        <p:grpSpPr>
          <a:xfrm rot="756538">
            <a:off x="5159567" y="-1610422"/>
            <a:ext cx="4574157" cy="3479412"/>
            <a:chOff x="1522650" y="1117750"/>
            <a:chExt cx="4574075" cy="3479350"/>
          </a:xfrm>
        </p:grpSpPr>
        <p:sp>
          <p:nvSpPr>
            <p:cNvPr id="283" name="Google Shape;283;p3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b="1"/>
              <a:t>       DEEP NEURAL NETWORK(DNN)</a:t>
            </a:r>
            <a:endParaRPr b="1"/>
          </a:p>
        </p:txBody>
      </p:sp>
      <p:sp>
        <p:nvSpPr>
          <p:cNvPr id="290" name="Google Shape;290;p32"/>
          <p:cNvSpPr txBox="1">
            <a:spLocks noGrp="1"/>
          </p:cNvSpPr>
          <p:nvPr>
            <p:ph type="subTitle" idx="1"/>
          </p:nvPr>
        </p:nvSpPr>
        <p:spPr>
          <a:xfrm>
            <a:off x="5308239" y="1996624"/>
            <a:ext cx="2424300" cy="152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1300" dirty="0">
                <a:solidFill>
                  <a:srgbClr val="242424"/>
                </a:solidFill>
                <a:highlight>
                  <a:srgbClr val="FFFFFF"/>
                </a:highlight>
              </a:rPr>
              <a:t>A deep neural network is a type of artificial neural network (ANN) with multiple layers between its input and output layers. Each layer consists of multiple nodes that perform computations on input data. Another common name for a DNN is a deep net.</a:t>
            </a:r>
            <a:endParaRPr sz="1000" dirty="0"/>
          </a:p>
        </p:txBody>
      </p:sp>
      <p:sp>
        <p:nvSpPr>
          <p:cNvPr id="291" name="Google Shape;291;p32"/>
          <p:cNvSpPr txBox="1">
            <a:spLocks noGrp="1"/>
          </p:cNvSpPr>
          <p:nvPr>
            <p:ph type="subTitle" idx="2"/>
          </p:nvPr>
        </p:nvSpPr>
        <p:spPr>
          <a:xfrm>
            <a:off x="1570475" y="1996624"/>
            <a:ext cx="2424300" cy="152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solidFill>
                  <a:srgbClr val="242424"/>
                </a:solidFill>
                <a:highlight>
                  <a:srgbClr val="FFFFFF"/>
                </a:highlight>
              </a:rPr>
              <a:t>A deep neural network (DNN) enables machines to learn complex patterns and representations from data with unprecedented accuracy. When adequately trained, DNNs allow machine learning (ML) models to reliably interpret images, mimic realistic human-like speech, and even generate pieces of art.</a:t>
            </a:r>
            <a:endParaRPr sz="900"/>
          </a:p>
        </p:txBody>
      </p:sp>
      <p:sp>
        <p:nvSpPr>
          <p:cNvPr id="292" name="Google Shape;292;p32"/>
          <p:cNvSpPr txBox="1">
            <a:spLocks noGrp="1"/>
          </p:cNvSpPr>
          <p:nvPr>
            <p:ph type="subTitle" idx="3"/>
          </p:nvPr>
        </p:nvSpPr>
        <p:spPr>
          <a:xfrm>
            <a:off x="3402675" y="1221917"/>
            <a:ext cx="2424300" cy="449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What is a DNN?</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1000"/>
                                        <p:tgtEl>
                                          <p:spTgt spid="290">
                                            <p:txEl>
                                              <p:pRg st="0" end="0"/>
                                            </p:txEl>
                                          </p:spTgt>
                                        </p:tgtEl>
                                      </p:cBhvr>
                                    </p:animEffect>
                                    <p:anim calcmode="lin" valueType="num">
                                      <p:cBhvr>
                                        <p:cTn id="8" dur="1000" fill="hold"/>
                                        <p:tgtEl>
                                          <p:spTgt spid="29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1317075" y="495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DNN &amp;  ADVERSARIAL ATTACKS</a:t>
            </a:r>
            <a:endParaRPr b="1"/>
          </a:p>
        </p:txBody>
      </p:sp>
      <p:sp>
        <p:nvSpPr>
          <p:cNvPr id="298" name="Google Shape;298;p33"/>
          <p:cNvSpPr txBox="1">
            <a:spLocks noGrp="1"/>
          </p:cNvSpPr>
          <p:nvPr>
            <p:ph type="subTitle" idx="2"/>
          </p:nvPr>
        </p:nvSpPr>
        <p:spPr>
          <a:xfrm>
            <a:off x="1592225" y="1536025"/>
            <a:ext cx="56589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Neural Networks (DNNs) have achieved state-of-the-art performance across various domains such as image recognition, natural language processing, and speech recognition. However, despite their impressive capabilities, DNNs are highly vulnerable to adversarial attacks—deliberate manipulations of input data designed to fool the network into making incorrect predictions.</a:t>
            </a:r>
            <a:endParaRPr/>
          </a:p>
        </p:txBody>
      </p:sp>
      <p:pic>
        <p:nvPicPr>
          <p:cNvPr id="299" name="Google Shape;299;p33"/>
          <p:cNvPicPr preferRelativeResize="0"/>
          <p:nvPr/>
        </p:nvPicPr>
        <p:blipFill>
          <a:blip r:embed="rId3">
            <a:alphaModFix/>
          </a:blip>
          <a:stretch>
            <a:fillRect/>
          </a:stretch>
        </p:blipFill>
        <p:spPr>
          <a:xfrm>
            <a:off x="1787450" y="3062725"/>
            <a:ext cx="1399050" cy="1395775"/>
          </a:xfrm>
          <a:prstGeom prst="rect">
            <a:avLst/>
          </a:prstGeom>
          <a:noFill/>
          <a:ln>
            <a:noFill/>
          </a:ln>
        </p:spPr>
      </p:pic>
      <p:pic>
        <p:nvPicPr>
          <p:cNvPr id="300" name="Google Shape;300;p33"/>
          <p:cNvPicPr preferRelativeResize="0"/>
          <p:nvPr/>
        </p:nvPicPr>
        <p:blipFill>
          <a:blip r:embed="rId4">
            <a:alphaModFix/>
          </a:blip>
          <a:stretch>
            <a:fillRect/>
          </a:stretch>
        </p:blipFill>
        <p:spPr>
          <a:xfrm>
            <a:off x="3890300" y="3201200"/>
            <a:ext cx="1363400" cy="1257300"/>
          </a:xfrm>
          <a:prstGeom prst="rect">
            <a:avLst/>
          </a:prstGeom>
          <a:noFill/>
          <a:ln>
            <a:noFill/>
          </a:ln>
        </p:spPr>
      </p:pic>
      <p:pic>
        <p:nvPicPr>
          <p:cNvPr id="301" name="Google Shape;301;p33"/>
          <p:cNvPicPr preferRelativeResize="0"/>
          <p:nvPr/>
        </p:nvPicPr>
        <p:blipFill>
          <a:blip r:embed="rId5">
            <a:alphaModFix/>
          </a:blip>
          <a:stretch>
            <a:fillRect/>
          </a:stretch>
        </p:blipFill>
        <p:spPr>
          <a:xfrm>
            <a:off x="5957500" y="3062725"/>
            <a:ext cx="1476200" cy="1395775"/>
          </a:xfrm>
          <a:prstGeom prst="rect">
            <a:avLst/>
          </a:prstGeom>
          <a:noFill/>
          <a:ln>
            <a:noFill/>
          </a:ln>
        </p:spPr>
      </p:pic>
      <p:sp>
        <p:nvSpPr>
          <p:cNvPr id="302" name="Google Shape;302;p33"/>
          <p:cNvSpPr txBox="1"/>
          <p:nvPr/>
        </p:nvSpPr>
        <p:spPr>
          <a:xfrm>
            <a:off x="3417000" y="3625625"/>
            <a:ext cx="33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iro"/>
                <a:ea typeface="Cairo"/>
                <a:cs typeface="Cairo"/>
                <a:sym typeface="Cairo"/>
              </a:rPr>
              <a:t>+</a:t>
            </a:r>
            <a:endParaRPr sz="1200">
              <a:solidFill>
                <a:schemeClr val="dk1"/>
              </a:solidFill>
              <a:latin typeface="Cairo"/>
              <a:ea typeface="Cairo"/>
              <a:cs typeface="Cairo"/>
              <a:sym typeface="Cairo"/>
            </a:endParaRPr>
          </a:p>
        </p:txBody>
      </p:sp>
      <p:sp>
        <p:nvSpPr>
          <p:cNvPr id="303" name="Google Shape;303;p33"/>
          <p:cNvSpPr txBox="1"/>
          <p:nvPr/>
        </p:nvSpPr>
        <p:spPr>
          <a:xfrm>
            <a:off x="5475750" y="3645200"/>
            <a:ext cx="33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iro"/>
                <a:ea typeface="Cairo"/>
                <a:cs typeface="Cairo"/>
                <a:sym typeface="Cairo"/>
              </a:rPr>
              <a:t>=</a:t>
            </a:r>
            <a:endParaRPr sz="1200">
              <a:solidFill>
                <a:schemeClr val="dk1"/>
              </a:solidFill>
              <a:latin typeface="Cairo"/>
              <a:ea typeface="Cairo"/>
              <a:cs typeface="Cairo"/>
              <a:sym typeface="Cai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title"/>
          </p:nvPr>
        </p:nvSpPr>
        <p:spPr>
          <a:xfrm>
            <a:off x="811974" y="829350"/>
            <a:ext cx="6298689" cy="989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b="1"/>
              <a:t>Introduction ~ What are Blackbox Attacks? </a:t>
            </a:r>
            <a:endParaRPr b="1"/>
          </a:p>
        </p:txBody>
      </p:sp>
      <p:sp>
        <p:nvSpPr>
          <p:cNvPr id="309" name="Google Shape;309;p34"/>
          <p:cNvSpPr txBox="1">
            <a:spLocks noGrp="1"/>
          </p:cNvSpPr>
          <p:nvPr>
            <p:ph type="subTitle" idx="1"/>
          </p:nvPr>
        </p:nvSpPr>
        <p:spPr>
          <a:xfrm>
            <a:off x="911075" y="1330250"/>
            <a:ext cx="3050100" cy="3229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sz="1400"/>
          </a:p>
          <a:p>
            <a:pPr marL="0" lvl="0" indent="0" algn="ctr" rtl="0">
              <a:lnSpc>
                <a:spcPct val="100000"/>
              </a:lnSpc>
              <a:spcBef>
                <a:spcPts val="0"/>
              </a:spcBef>
              <a:spcAft>
                <a:spcPts val="0"/>
              </a:spcAft>
              <a:buClr>
                <a:schemeClr val="dk1"/>
              </a:buClr>
              <a:buSzPts val="1100"/>
              <a:buFont typeface="Arial"/>
              <a:buNone/>
            </a:pPr>
            <a:r>
              <a:rPr lang="en" sz="1400"/>
              <a:t>Blackbox attacks target machine learning models where the attacker has no access to internal parameters or architecture.</a:t>
            </a:r>
            <a:endParaRPr sz="1400"/>
          </a:p>
          <a:p>
            <a:pPr marL="0" lvl="0" indent="0" algn="l" rtl="0">
              <a:lnSpc>
                <a:spcPct val="100000"/>
              </a:lnSpc>
              <a:spcBef>
                <a:spcPts val="0"/>
              </a:spcBef>
              <a:spcAft>
                <a:spcPts val="0"/>
              </a:spcAft>
              <a:buClr>
                <a:schemeClr val="dk1"/>
              </a:buClr>
              <a:buSzPts val="1100"/>
              <a:buFont typeface="Arial"/>
              <a:buNone/>
            </a:pPr>
            <a:endParaRPr sz="1400"/>
          </a:p>
          <a:p>
            <a:pPr marL="457200" lvl="0" indent="-317500" algn="ctr" rtl="0">
              <a:spcBef>
                <a:spcPts val="0"/>
              </a:spcBef>
              <a:spcAft>
                <a:spcPts val="0"/>
              </a:spcAft>
              <a:buSzPts val="1400"/>
              <a:buChar char="●"/>
            </a:pPr>
            <a:r>
              <a:rPr lang="en" sz="1400"/>
              <a:t>Highlight vulnerabilities in AI systems.</a:t>
            </a:r>
            <a:endParaRPr sz="1400"/>
          </a:p>
          <a:p>
            <a:pPr marL="457200" lvl="0" indent="-317500" algn="ctr" rtl="0">
              <a:spcBef>
                <a:spcPts val="0"/>
              </a:spcBef>
              <a:spcAft>
                <a:spcPts val="0"/>
              </a:spcAft>
              <a:buSzPts val="1400"/>
              <a:buChar char="●"/>
            </a:pPr>
            <a:r>
              <a:rPr lang="en" sz="1400"/>
              <a:t>Used to test model robustness and security.</a:t>
            </a:r>
            <a:endParaRPr sz="1400"/>
          </a:p>
          <a:p>
            <a:pPr marL="0" lvl="0" indent="0" algn="ctr" rtl="0">
              <a:lnSpc>
                <a:spcPct val="100000"/>
              </a:lnSpc>
              <a:spcBef>
                <a:spcPts val="0"/>
              </a:spcBef>
              <a:spcAft>
                <a:spcPts val="0"/>
              </a:spcAft>
              <a:buClr>
                <a:schemeClr val="dk1"/>
              </a:buClr>
              <a:buSzPts val="1100"/>
              <a:buFont typeface="Arial"/>
              <a:buNone/>
            </a:pPr>
            <a:endParaRPr sz="1400"/>
          </a:p>
        </p:txBody>
      </p:sp>
      <p:pic>
        <p:nvPicPr>
          <p:cNvPr id="310" name="Google Shape;310;p34"/>
          <p:cNvPicPr preferRelativeResize="0"/>
          <p:nvPr/>
        </p:nvPicPr>
        <p:blipFill rotWithShape="1">
          <a:blip r:embed="rId3">
            <a:alphaModFix/>
          </a:blip>
          <a:srcRect/>
          <a:stretch/>
        </p:blipFill>
        <p:spPr>
          <a:xfrm>
            <a:off x="4422095" y="1968627"/>
            <a:ext cx="3750352" cy="171303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277522" y="682701"/>
            <a:ext cx="8748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400" b="1"/>
              <a:t>Transfer-based vs Query-Based Attacks</a:t>
            </a:r>
            <a:endParaRPr sz="2400" b="1"/>
          </a:p>
        </p:txBody>
      </p:sp>
      <p:sp>
        <p:nvSpPr>
          <p:cNvPr id="316" name="Google Shape;316;p35"/>
          <p:cNvSpPr txBox="1">
            <a:spLocks noGrp="1"/>
          </p:cNvSpPr>
          <p:nvPr>
            <p:ph type="subTitle" idx="1"/>
          </p:nvPr>
        </p:nvSpPr>
        <p:spPr>
          <a:xfrm>
            <a:off x="5689313" y="2244224"/>
            <a:ext cx="2424300" cy="152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 Update permutations by iteratively querying the victim model</a:t>
            </a:r>
            <a:endParaRPr/>
          </a:p>
          <a:p>
            <a:pPr marL="0" lvl="0" indent="0" algn="ctr" rtl="0">
              <a:lnSpc>
                <a:spcPct val="100000"/>
              </a:lnSpc>
              <a:spcBef>
                <a:spcPts val="0"/>
              </a:spcBef>
              <a:spcAft>
                <a:spcPts val="0"/>
              </a:spcAft>
              <a:buSzPts val="1200"/>
              <a:buNone/>
            </a:pPr>
            <a:endParaRPr/>
          </a:p>
          <a:p>
            <a:pPr marL="0" lvl="0" indent="0" algn="ctr" rtl="0">
              <a:lnSpc>
                <a:spcPct val="100000"/>
              </a:lnSpc>
              <a:spcBef>
                <a:spcPts val="0"/>
              </a:spcBef>
              <a:spcAft>
                <a:spcPts val="0"/>
              </a:spcAft>
              <a:buSzPts val="1200"/>
              <a:buNone/>
            </a:pPr>
            <a:r>
              <a:rPr lang="en"/>
              <a:t>PROS : high success rate</a:t>
            </a:r>
            <a:endParaRPr/>
          </a:p>
          <a:p>
            <a:pPr marL="0" lvl="0" indent="0" algn="ctr" rtl="0">
              <a:lnSpc>
                <a:spcPct val="100000"/>
              </a:lnSpc>
              <a:spcBef>
                <a:spcPts val="0"/>
              </a:spcBef>
              <a:spcAft>
                <a:spcPts val="0"/>
              </a:spcAft>
              <a:buSzPts val="1200"/>
              <a:buNone/>
            </a:pPr>
            <a:r>
              <a:rPr lang="en"/>
              <a:t>CONS : requires a large number of queries</a:t>
            </a:r>
            <a:endParaRPr/>
          </a:p>
        </p:txBody>
      </p:sp>
      <p:sp>
        <p:nvSpPr>
          <p:cNvPr id="317" name="Google Shape;317;p35"/>
          <p:cNvSpPr txBox="1">
            <a:spLocks noGrp="1"/>
          </p:cNvSpPr>
          <p:nvPr>
            <p:ph type="subTitle" idx="2"/>
          </p:nvPr>
        </p:nvSpPr>
        <p:spPr>
          <a:xfrm>
            <a:off x="1565644" y="2244224"/>
            <a:ext cx="2424300" cy="152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Attack surrogate model(s) and test the perturbation on the victim model</a:t>
            </a:r>
            <a:endParaRPr/>
          </a:p>
          <a:p>
            <a:pPr marL="0" lvl="0" indent="0" algn="ctr" rtl="0">
              <a:lnSpc>
                <a:spcPct val="100000"/>
              </a:lnSpc>
              <a:spcBef>
                <a:spcPts val="0"/>
              </a:spcBef>
              <a:spcAft>
                <a:spcPts val="0"/>
              </a:spcAft>
              <a:buSzPts val="1200"/>
              <a:buNone/>
            </a:pPr>
            <a:endParaRPr/>
          </a:p>
          <a:p>
            <a:pPr marL="0" lvl="0" indent="0" algn="ctr" rtl="0">
              <a:lnSpc>
                <a:spcPct val="100000"/>
              </a:lnSpc>
              <a:spcBef>
                <a:spcPts val="0"/>
              </a:spcBef>
              <a:spcAft>
                <a:spcPts val="0"/>
              </a:spcAft>
              <a:buSzPts val="1200"/>
              <a:buNone/>
            </a:pPr>
            <a:r>
              <a:rPr lang="en"/>
              <a:t>PROS: does not need feedback</a:t>
            </a:r>
            <a:endParaRPr/>
          </a:p>
          <a:p>
            <a:pPr marL="0" lvl="0" indent="0" algn="ctr" rtl="0">
              <a:lnSpc>
                <a:spcPct val="100000"/>
              </a:lnSpc>
              <a:spcBef>
                <a:spcPts val="0"/>
              </a:spcBef>
              <a:spcAft>
                <a:spcPts val="0"/>
              </a:spcAft>
              <a:buSzPts val="1200"/>
              <a:buNone/>
            </a:pPr>
            <a:r>
              <a:rPr lang="en"/>
              <a:t>CONS:  low success rate</a:t>
            </a:r>
            <a:endParaRPr/>
          </a:p>
        </p:txBody>
      </p:sp>
      <p:sp>
        <p:nvSpPr>
          <p:cNvPr id="318" name="Google Shape;318;p35"/>
          <p:cNvSpPr txBox="1">
            <a:spLocks noGrp="1"/>
          </p:cNvSpPr>
          <p:nvPr>
            <p:ph type="subTitle" idx="3"/>
          </p:nvPr>
        </p:nvSpPr>
        <p:spPr>
          <a:xfrm>
            <a:off x="1323710" y="1677467"/>
            <a:ext cx="2908200" cy="43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Transfer-based attacks</a:t>
            </a:r>
            <a:endParaRPr/>
          </a:p>
        </p:txBody>
      </p:sp>
      <p:sp>
        <p:nvSpPr>
          <p:cNvPr id="319" name="Google Shape;319;p35"/>
          <p:cNvSpPr txBox="1">
            <a:spLocks noGrp="1"/>
          </p:cNvSpPr>
          <p:nvPr>
            <p:ph type="subTitle" idx="4"/>
          </p:nvPr>
        </p:nvSpPr>
        <p:spPr>
          <a:xfrm>
            <a:off x="5392914" y="1677467"/>
            <a:ext cx="3017100" cy="435600"/>
          </a:xfrm>
          <a:prstGeom prst="rect">
            <a:avLst/>
          </a:prstGeom>
          <a:noFill/>
          <a:ln>
            <a:noFill/>
          </a:ln>
        </p:spPr>
        <p:txBody>
          <a:bodyPr spcFirstLastPara="1" wrap="square" lIns="91425" tIns="91425" rIns="91425" bIns="91425" anchor="b" anchorCtr="0">
            <a:noAutofit/>
          </a:bodyPr>
          <a:lstStyle/>
          <a:p>
            <a:pPr marL="457200" lvl="0" indent="-304800" algn="l" rtl="0">
              <a:lnSpc>
                <a:spcPct val="100000"/>
              </a:lnSpc>
              <a:spcBef>
                <a:spcPts val="0"/>
              </a:spcBef>
              <a:spcAft>
                <a:spcPts val="0"/>
              </a:spcAft>
              <a:buSzPts val="2400"/>
              <a:buFont typeface="Raleway"/>
              <a:buNone/>
            </a:pPr>
            <a:r>
              <a:rPr lang="en"/>
              <a:t>Query-based attacks</a:t>
            </a:r>
            <a:endParaRPr/>
          </a:p>
        </p:txBody>
      </p:sp>
      <p:pic>
        <p:nvPicPr>
          <p:cNvPr id="3074" name="Picture 2" descr="pros and cons gif transparent - Clip Art Library">
            <a:extLst>
              <a:ext uri="{FF2B5EF4-FFF2-40B4-BE49-F238E27FC236}">
                <a16:creationId xmlns:a16="http://schemas.microsoft.com/office/drawing/2014/main" id="{AE93A780-FE85-4036-AAAE-F8A29DB479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9849" y="3422247"/>
            <a:ext cx="2424301" cy="17212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p:nvPr/>
        </p:nvSpPr>
        <p:spPr>
          <a:xfrm>
            <a:off x="1886551" y="421575"/>
            <a:ext cx="5804033" cy="29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dk1"/>
                </a:solidFill>
                <a:latin typeface="Cairo"/>
                <a:ea typeface="Cairo"/>
                <a:cs typeface="Cairo"/>
                <a:sym typeface="Cairo"/>
              </a:rPr>
              <a:t>TARGET VS UNTARGET ATTACKS</a:t>
            </a:r>
            <a:endParaRPr sz="2800" b="1" dirty="0">
              <a:solidFill>
                <a:schemeClr val="dk1"/>
              </a:solidFill>
              <a:latin typeface="Cairo"/>
              <a:ea typeface="Cairo"/>
              <a:cs typeface="Cairo"/>
              <a:sym typeface="Cairo"/>
            </a:endParaRPr>
          </a:p>
          <a:p>
            <a:pPr marL="0" lvl="0" indent="0" algn="l" rtl="0">
              <a:spcBef>
                <a:spcPts val="0"/>
              </a:spcBef>
              <a:spcAft>
                <a:spcPts val="0"/>
              </a:spcAft>
              <a:buNone/>
            </a:pPr>
            <a:endParaRPr sz="1500" dirty="0">
              <a:solidFill>
                <a:schemeClr val="dk1"/>
              </a:solidFill>
              <a:latin typeface="Cairo"/>
              <a:ea typeface="Cairo"/>
              <a:cs typeface="Cairo"/>
              <a:sym typeface="Cairo"/>
            </a:endParaRPr>
          </a:p>
          <a:p>
            <a:pPr marL="0" lvl="0" indent="0" algn="l" rtl="0">
              <a:spcBef>
                <a:spcPts val="0"/>
              </a:spcBef>
              <a:spcAft>
                <a:spcPts val="0"/>
              </a:spcAft>
              <a:buNone/>
            </a:pPr>
            <a:endParaRPr sz="1500" dirty="0">
              <a:solidFill>
                <a:schemeClr val="dk1"/>
              </a:solidFill>
              <a:latin typeface="Cairo"/>
              <a:ea typeface="Cairo"/>
              <a:cs typeface="Cairo"/>
              <a:sym typeface="Cairo"/>
            </a:endParaRPr>
          </a:p>
        </p:txBody>
      </p:sp>
      <p:sp>
        <p:nvSpPr>
          <p:cNvPr id="325" name="Google Shape;325;p36"/>
          <p:cNvSpPr txBox="1"/>
          <p:nvPr/>
        </p:nvSpPr>
        <p:spPr>
          <a:xfrm>
            <a:off x="1240724" y="1896975"/>
            <a:ext cx="3079800" cy="26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solidFill>
                  <a:schemeClr val="dk1"/>
                </a:solidFill>
                <a:latin typeface="Cairo"/>
                <a:ea typeface="Cairo"/>
                <a:cs typeface="Cairo"/>
                <a:sym typeface="Cairo"/>
              </a:rPr>
              <a:t>                 </a:t>
            </a:r>
            <a:r>
              <a:rPr lang="en" b="1" dirty="0">
                <a:solidFill>
                  <a:schemeClr val="dk1"/>
                </a:solidFill>
                <a:latin typeface="Cairo"/>
                <a:ea typeface="Cairo"/>
                <a:cs typeface="Cairo"/>
                <a:sym typeface="Cairo"/>
              </a:rPr>
              <a:t> TARGET ATTACKS</a:t>
            </a:r>
            <a:endParaRPr b="1" dirty="0">
              <a:solidFill>
                <a:schemeClr val="dk1"/>
              </a:solidFill>
              <a:latin typeface="Cairo"/>
              <a:ea typeface="Cairo"/>
              <a:cs typeface="Cairo"/>
              <a:sym typeface="Cairo"/>
            </a:endParaRPr>
          </a:p>
          <a:p>
            <a:pPr marL="0" lvl="0" indent="0" algn="l"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 Force the model to predict a specific incorrect label (the "target").</a:t>
            </a:r>
            <a:endParaRPr b="1" dirty="0">
              <a:solidFill>
                <a:schemeClr val="dk1"/>
              </a:solidFill>
              <a:latin typeface="Cairo"/>
              <a:ea typeface="Cairo"/>
              <a:cs typeface="Cairo"/>
              <a:sym typeface="Cairo"/>
            </a:endParaRPr>
          </a:p>
          <a:p>
            <a:pPr marL="0" lvl="0" indent="0" algn="ctr"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Offers precision in the attack outcome</a:t>
            </a:r>
            <a:endParaRPr b="1" dirty="0">
              <a:solidFill>
                <a:schemeClr val="dk1"/>
              </a:solidFill>
              <a:latin typeface="Cairo"/>
              <a:ea typeface="Cairo"/>
              <a:cs typeface="Cairo"/>
              <a:sym typeface="Cairo"/>
            </a:endParaRPr>
          </a:p>
          <a:p>
            <a:pPr marL="0" lvl="0" indent="0" algn="ctr" rtl="0">
              <a:spcBef>
                <a:spcPts val="0"/>
              </a:spcBef>
              <a:spcAft>
                <a:spcPts val="0"/>
              </a:spcAft>
              <a:buNone/>
            </a:pPr>
            <a:endParaRPr lang="en"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f(x*) = y*</a:t>
            </a:r>
            <a:endParaRPr b="1" dirty="0">
              <a:solidFill>
                <a:schemeClr val="dk1"/>
              </a:solidFill>
              <a:latin typeface="Cairo"/>
              <a:ea typeface="Cairo"/>
              <a:cs typeface="Cairo"/>
              <a:sym typeface="Cairo"/>
            </a:endParaRPr>
          </a:p>
          <a:p>
            <a:pPr marL="0" lvl="0" indent="0" algn="ctr"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Example:    CAT -&gt; DOG</a:t>
            </a:r>
            <a:endParaRPr b="1" dirty="0">
              <a:solidFill>
                <a:schemeClr val="dk1"/>
              </a:solidFill>
              <a:latin typeface="Cairo"/>
              <a:ea typeface="Cairo"/>
              <a:cs typeface="Cairo"/>
              <a:sym typeface="Cairo"/>
            </a:endParaRPr>
          </a:p>
        </p:txBody>
      </p:sp>
      <p:sp>
        <p:nvSpPr>
          <p:cNvPr id="326" name="Google Shape;326;p36"/>
          <p:cNvSpPr txBox="1"/>
          <p:nvPr/>
        </p:nvSpPr>
        <p:spPr>
          <a:xfrm>
            <a:off x="4955825" y="1896975"/>
            <a:ext cx="3079800" cy="26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solidFill>
                  <a:schemeClr val="dk1"/>
                </a:solidFill>
                <a:latin typeface="Cairo"/>
                <a:ea typeface="Cairo"/>
                <a:cs typeface="Cairo"/>
                <a:sym typeface="Cairo"/>
              </a:rPr>
              <a:t>          </a:t>
            </a:r>
            <a:r>
              <a:rPr lang="en" b="1" dirty="0">
                <a:solidFill>
                  <a:schemeClr val="dk1"/>
                </a:solidFill>
                <a:latin typeface="Cairo"/>
                <a:ea typeface="Cairo"/>
                <a:cs typeface="Cairo"/>
                <a:sym typeface="Cairo"/>
              </a:rPr>
              <a:t>   UNTARGET ATTACKS</a:t>
            </a:r>
            <a:endParaRPr b="1" dirty="0">
              <a:solidFill>
                <a:schemeClr val="dk1"/>
              </a:solidFill>
              <a:latin typeface="Cairo"/>
              <a:ea typeface="Cairo"/>
              <a:cs typeface="Cairo"/>
              <a:sym typeface="Cairo"/>
            </a:endParaRPr>
          </a:p>
          <a:p>
            <a:pPr marL="0" lvl="0" indent="0" algn="l"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 Push the model away from the correct label to any other incorrect label</a:t>
            </a:r>
            <a:endParaRPr b="1" dirty="0">
              <a:solidFill>
                <a:schemeClr val="dk1"/>
              </a:solidFill>
              <a:latin typeface="Cairo"/>
              <a:ea typeface="Cairo"/>
              <a:cs typeface="Cairo"/>
              <a:sym typeface="Cairo"/>
            </a:endParaRPr>
          </a:p>
          <a:p>
            <a:pPr marL="0" lvl="0" indent="0" algn="ctr"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Easier to achieve since disrupting the model's decision boundaries doesn't require precise targeting.</a:t>
            </a:r>
          </a:p>
          <a:p>
            <a:pPr marL="0" lvl="0" indent="0" algn="ctr"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  f(x*) ≠ y*</a:t>
            </a:r>
            <a:endParaRPr b="1" dirty="0">
              <a:solidFill>
                <a:schemeClr val="dk1"/>
              </a:solidFill>
              <a:latin typeface="Cairo"/>
              <a:ea typeface="Cairo"/>
              <a:cs typeface="Cairo"/>
              <a:sym typeface="Cairo"/>
            </a:endParaRPr>
          </a:p>
          <a:p>
            <a:pPr marL="0" lvl="0" indent="0" algn="ctr" rtl="0">
              <a:spcBef>
                <a:spcPts val="0"/>
              </a:spcBef>
              <a:spcAft>
                <a:spcPts val="0"/>
              </a:spcAft>
              <a:buNone/>
            </a:pPr>
            <a:endParaRPr b="1" dirty="0">
              <a:solidFill>
                <a:schemeClr val="dk1"/>
              </a:solidFill>
              <a:latin typeface="Cairo"/>
              <a:ea typeface="Cairo"/>
              <a:cs typeface="Cairo"/>
              <a:sym typeface="Cairo"/>
            </a:endParaRPr>
          </a:p>
          <a:p>
            <a:pPr marL="0" lvl="0" indent="0" algn="ctr" rtl="0">
              <a:spcBef>
                <a:spcPts val="0"/>
              </a:spcBef>
              <a:spcAft>
                <a:spcPts val="0"/>
              </a:spcAft>
              <a:buNone/>
            </a:pPr>
            <a:r>
              <a:rPr lang="en" b="1" dirty="0">
                <a:solidFill>
                  <a:schemeClr val="dk1"/>
                </a:solidFill>
                <a:latin typeface="Cairo"/>
                <a:ea typeface="Cairo"/>
                <a:cs typeface="Cairo"/>
                <a:sym typeface="Cairo"/>
              </a:rPr>
              <a:t>    Example :  CAT -&gt; CARROT</a:t>
            </a:r>
            <a:endParaRPr b="1" dirty="0">
              <a:solidFill>
                <a:schemeClr val="dk1"/>
              </a:solidFill>
              <a:latin typeface="Cairo"/>
              <a:ea typeface="Cairo"/>
              <a:cs typeface="Cairo"/>
              <a:sym typeface="Cai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1758</Words>
  <Application>Microsoft Office PowerPoint</Application>
  <PresentationFormat>On-screen Show (16:9)</PresentationFormat>
  <Paragraphs>263</Paragraphs>
  <Slides>34</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Raleway</vt:lpstr>
      <vt:lpstr>Cairo</vt:lpstr>
      <vt:lpstr>KaTeX_Main</vt:lpstr>
      <vt:lpstr>Nunito Light</vt:lpstr>
      <vt:lpstr>KaTeX_Math</vt:lpstr>
      <vt:lpstr>Open Sans</vt:lpstr>
      <vt:lpstr>Arial</vt:lpstr>
      <vt:lpstr>Space Grotesk</vt:lpstr>
      <vt:lpstr>Cambria Math</vt:lpstr>
      <vt:lpstr>Space Grotesk Medium</vt:lpstr>
      <vt:lpstr>Anaheim</vt:lpstr>
      <vt:lpstr>ui-sans-serif</vt:lpstr>
      <vt:lpstr>Data Migration Project Proposal by Slidesgo</vt:lpstr>
      <vt:lpstr>〖BASES〗_(AI&amp;CYBERSECURITY) </vt:lpstr>
      <vt:lpstr>PowerPoint Presentation</vt:lpstr>
      <vt:lpstr>Table of contents</vt:lpstr>
      <vt:lpstr>INTRODUCTION</vt:lpstr>
      <vt:lpstr>       DEEP NEURAL NETWORK(DNN)</vt:lpstr>
      <vt:lpstr>DNN &amp;  ADVERSARIAL ATTACKS</vt:lpstr>
      <vt:lpstr>Introduction ~ What are Blackbox Attacks? </vt:lpstr>
      <vt:lpstr>Transfer-based vs Query-Based Attacks</vt:lpstr>
      <vt:lpstr>PowerPoint Presentation</vt:lpstr>
      <vt:lpstr>BASES APPROACH</vt:lpstr>
      <vt:lpstr>BASES APPROACH</vt:lpstr>
      <vt:lpstr>BASES: Combining Transfer and Query Attacks </vt:lpstr>
      <vt:lpstr>            HOW DOES BASES WORK </vt:lpstr>
      <vt:lpstr>How does BASES work?</vt:lpstr>
      <vt:lpstr>PowerPoint Presentation</vt:lpstr>
      <vt:lpstr>What is PM and why do we use a surrogate ensemble?</vt:lpstr>
      <vt:lpstr>How Perturbation Machine Works?</vt:lpstr>
      <vt:lpstr>How Does Surrogate Ensemble Search Work </vt:lpstr>
      <vt:lpstr>EXPERIMENT</vt:lpstr>
      <vt:lpstr>Experiment Design</vt:lpstr>
      <vt:lpstr>RESULTS: TARGETED ATTACKS</vt:lpstr>
      <vt:lpstr>COMPARISON WITH OTHER METHODS</vt:lpstr>
      <vt:lpstr>TRANSFERABILITY</vt:lpstr>
      <vt:lpstr>HARD –LABEL BLACK-BOX CLASSIFIERS</vt:lpstr>
      <vt:lpstr>OBJECT DETECTION</vt:lpstr>
      <vt:lpstr>Some of Our Experiments</vt:lpstr>
      <vt:lpstr>Impact of Number of Models in the Ensemble </vt:lpstr>
      <vt:lpstr>IMPACT OF PERTURBATION BOUND</vt:lpstr>
      <vt:lpstr>Real-world Application: Google Cloud Vision API </vt:lpstr>
      <vt:lpstr>Google Cloud Vision API (GCV) Results</vt:lpstr>
      <vt:lpstr>LIMITATIONS</vt:lpstr>
      <vt:lpstr>LIMITATIONS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〖BASES〗_(AI&amp;CYBERSECURITY)</dc:title>
  <dc:creator>Kejsi Bushi</dc:creator>
  <cp:lastModifiedBy>Kejsi</cp:lastModifiedBy>
  <cp:revision>2</cp:revision>
  <dcterms:modified xsi:type="dcterms:W3CDTF">2024-12-02T05:20:51Z</dcterms:modified>
</cp:coreProperties>
</file>